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67" r:id="rId5"/>
    <p:sldId id="264" r:id="rId6"/>
    <p:sldId id="271" r:id="rId7"/>
    <p:sldId id="260" r:id="rId8"/>
    <p:sldId id="270" r:id="rId9"/>
    <p:sldId id="261" r:id="rId10"/>
    <p:sldId id="262" r:id="rId11"/>
    <p:sldId id="274" r:id="rId12"/>
    <p:sldId id="272" r:id="rId13"/>
    <p:sldId id="273" r:id="rId14"/>
    <p:sldId id="279" r:id="rId15"/>
    <p:sldId id="266" r:id="rId16"/>
    <p:sldId id="280" r:id="rId17"/>
    <p:sldId id="281" r:id="rId18"/>
    <p:sldId id="275" r:id="rId19"/>
    <p:sldId id="276" r:id="rId20"/>
    <p:sldId id="277" r:id="rId2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6111D-3059-4A63-A9F2-2C91738DF6E7}" type="datetimeFigureOut">
              <a:rPr lang="nb-NO" smtClean="0"/>
              <a:t>15.03.2017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FB533-9932-4EEE-9C54-648CE6D8B4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7986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6111D-3059-4A63-A9F2-2C91738DF6E7}" type="datetimeFigureOut">
              <a:rPr lang="nb-NO" smtClean="0"/>
              <a:t>15.03.2017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FB533-9932-4EEE-9C54-648CE6D8B4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9667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6111D-3059-4A63-A9F2-2C91738DF6E7}" type="datetimeFigureOut">
              <a:rPr lang="nb-NO" smtClean="0"/>
              <a:t>15.03.2017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FB533-9932-4EEE-9C54-648CE6D8B4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1405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6111D-3059-4A63-A9F2-2C91738DF6E7}" type="datetimeFigureOut">
              <a:rPr lang="nb-NO" smtClean="0"/>
              <a:t>15.03.2017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FB533-9932-4EEE-9C54-648CE6D8B4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375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6111D-3059-4A63-A9F2-2C91738DF6E7}" type="datetimeFigureOut">
              <a:rPr lang="nb-NO" smtClean="0"/>
              <a:t>15.03.2017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FB533-9932-4EEE-9C54-648CE6D8B4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5628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6111D-3059-4A63-A9F2-2C91738DF6E7}" type="datetimeFigureOut">
              <a:rPr lang="nb-NO" smtClean="0"/>
              <a:t>15.03.2017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FB533-9932-4EEE-9C54-648CE6D8B4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5760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6111D-3059-4A63-A9F2-2C91738DF6E7}" type="datetimeFigureOut">
              <a:rPr lang="nb-NO" smtClean="0"/>
              <a:t>15.03.2017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FB533-9932-4EEE-9C54-648CE6D8B4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5191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6111D-3059-4A63-A9F2-2C91738DF6E7}" type="datetimeFigureOut">
              <a:rPr lang="nb-NO" smtClean="0"/>
              <a:t>15.03.2017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FB533-9932-4EEE-9C54-648CE6D8B4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088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6111D-3059-4A63-A9F2-2C91738DF6E7}" type="datetimeFigureOut">
              <a:rPr lang="nb-NO" smtClean="0"/>
              <a:t>15.03.2017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FB533-9932-4EEE-9C54-648CE6D8B4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1269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6111D-3059-4A63-A9F2-2C91738DF6E7}" type="datetimeFigureOut">
              <a:rPr lang="nb-NO" smtClean="0"/>
              <a:t>15.03.2017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FB533-9932-4EEE-9C54-648CE6D8B4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4241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6111D-3059-4A63-A9F2-2C91738DF6E7}" type="datetimeFigureOut">
              <a:rPr lang="nb-NO" smtClean="0"/>
              <a:t>15.03.2017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FB533-9932-4EEE-9C54-648CE6D8B4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1167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36111D-3059-4A63-A9F2-2C91738DF6E7}" type="datetimeFigureOut">
              <a:rPr lang="nb-NO" smtClean="0"/>
              <a:t>15.03.2017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FB533-9932-4EEE-9C54-648CE6D8B4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8384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b="1" dirty="0">
                <a:solidFill>
                  <a:srgbClr val="7030A0"/>
                </a:solidFill>
              </a:rPr>
              <a:t>Avling i økologisk epledyrking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v/ Gaute Myren, Liv Lyngstad og Marianne Bøthun</a:t>
            </a:r>
          </a:p>
          <a:p>
            <a:endParaRPr lang="nb-NO" dirty="0"/>
          </a:p>
          <a:p>
            <a:endParaRPr lang="nb-NO" dirty="0"/>
          </a:p>
        </p:txBody>
      </p:sp>
      <p:pic>
        <p:nvPicPr>
          <p:cNvPr id="4" name="Picture 2" descr="C:\Users\Marianne\Pictures\NLR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6129" y="4629875"/>
            <a:ext cx="4021523" cy="72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31260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 er </a:t>
            </a:r>
            <a:r>
              <a:rPr lang="nb-NO" dirty="0" err="1"/>
              <a:t>underdeking</a:t>
            </a:r>
            <a:r>
              <a:rPr lang="nb-NO" dirty="0"/>
              <a:t> av norsk økologisk F &amp; B</a:t>
            </a:r>
          </a:p>
        </p:txBody>
      </p:sp>
      <p:pic>
        <p:nvPicPr>
          <p:cNvPr id="9" name="Plassholder for innhold 8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38312" y="1825625"/>
            <a:ext cx="4981375" cy="4351338"/>
          </a:xfrm>
          <a:prstGeom prst="rect">
            <a:avLst/>
          </a:prstGeom>
        </p:spPr>
      </p:pic>
      <p:sp>
        <p:nvSpPr>
          <p:cNvPr id="3" name="Plassholder for innhold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nb-NO" sz="1900" i="1" dirty="0">
                <a:solidFill>
                  <a:prstClr val="black"/>
                </a:solidFill>
              </a:rPr>
              <a:t>«Omsetningen av økologiske poteter, grønsaker og frukt øker jevnt, og for mange kulturer er etterspørselen høyere enn produksjonen i 2015. Manglende markedsdekning av norske økologiske varer i sesongen for norsk konvensjonell produksjon, gir utfordringer knyttet til økte kostnader som følge av høye tollsatser.»</a:t>
            </a:r>
          </a:p>
          <a:p>
            <a:pPr marL="0" lvl="0" indent="0">
              <a:buNone/>
            </a:pPr>
            <a:endParaRPr lang="nb-NO" sz="1900" i="1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nb-NO" sz="1900" dirty="0">
                <a:solidFill>
                  <a:prstClr val="black"/>
                </a:solidFill>
              </a:rPr>
              <a:t>Økologisk </a:t>
            </a:r>
            <a:r>
              <a:rPr lang="nb-NO" sz="1900" dirty="0" err="1">
                <a:solidFill>
                  <a:prstClr val="black"/>
                </a:solidFill>
              </a:rPr>
              <a:t>utgjer</a:t>
            </a:r>
            <a:r>
              <a:rPr lang="nb-NO" sz="1900" dirty="0">
                <a:solidFill>
                  <a:prstClr val="black"/>
                </a:solidFill>
              </a:rPr>
              <a:t> </a:t>
            </a:r>
            <a:r>
              <a:rPr lang="nb-NO" sz="1900" dirty="0" err="1">
                <a:solidFill>
                  <a:prstClr val="black"/>
                </a:solidFill>
              </a:rPr>
              <a:t>no</a:t>
            </a:r>
            <a:r>
              <a:rPr lang="nb-NO" sz="1900" dirty="0">
                <a:solidFill>
                  <a:prstClr val="black"/>
                </a:solidFill>
              </a:rPr>
              <a:t> </a:t>
            </a:r>
            <a:r>
              <a:rPr lang="nb-NO" sz="1900" dirty="0" err="1">
                <a:solidFill>
                  <a:prstClr val="black"/>
                </a:solidFill>
              </a:rPr>
              <a:t>ca</a:t>
            </a:r>
            <a:r>
              <a:rPr lang="nb-NO" sz="1900" dirty="0">
                <a:solidFill>
                  <a:prstClr val="black"/>
                </a:solidFill>
              </a:rPr>
              <a:t> 1,6 % av total omsetning (verdi)  i </a:t>
            </a:r>
            <a:r>
              <a:rPr lang="nb-NO" sz="1900" dirty="0" err="1">
                <a:solidFill>
                  <a:prstClr val="black"/>
                </a:solidFill>
              </a:rPr>
              <a:t>daglegvarehandelen</a:t>
            </a:r>
            <a:r>
              <a:rPr lang="nb-NO" sz="1900" dirty="0">
                <a:solidFill>
                  <a:prstClr val="black"/>
                </a:solidFill>
              </a:rPr>
              <a:t> og </a:t>
            </a:r>
            <a:r>
              <a:rPr lang="nb-NO" sz="1900" dirty="0" err="1">
                <a:solidFill>
                  <a:prstClr val="black"/>
                </a:solidFill>
              </a:rPr>
              <a:t>auka</a:t>
            </a:r>
            <a:r>
              <a:rPr lang="nb-NO" sz="1900" dirty="0">
                <a:solidFill>
                  <a:prstClr val="black"/>
                </a:solidFill>
              </a:rPr>
              <a:t> med 15% i 2015. 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0261" y="5185523"/>
            <a:ext cx="3316511" cy="143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989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 rotWithShape="1">
          <a:blip r:embed="rId2"/>
          <a:srcRect l="14674" t="9835" r="15652" b="5293"/>
          <a:stretch/>
        </p:blipFill>
        <p:spPr>
          <a:xfrm>
            <a:off x="1789043" y="675862"/>
            <a:ext cx="8494644" cy="581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50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14895" t="9210" r="15768" b="5516"/>
          <a:stretch/>
        </p:blipFill>
        <p:spPr>
          <a:xfrm>
            <a:off x="1895061" y="808381"/>
            <a:ext cx="7810713" cy="5400000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207329" y="196334"/>
            <a:ext cx="60789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n-NO" dirty="0"/>
              <a:t>•Jordbruksåret 2016. Stor produksjon i Norge og internasjonalt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2750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 rotWithShape="1">
          <a:blip r:embed="rId2"/>
          <a:srcRect l="18478" t="16021" r="19239" b="5486"/>
          <a:stretch/>
        </p:blipFill>
        <p:spPr>
          <a:xfrm>
            <a:off x="1274655" y="0"/>
            <a:ext cx="9653497" cy="68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156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rgbClr val="00B050"/>
                </a:solidFill>
              </a:rPr>
              <a:t>Litt tal </a:t>
            </a:r>
            <a:r>
              <a:rPr lang="nb-NO" b="1" dirty="0" err="1">
                <a:solidFill>
                  <a:srgbClr val="00B050"/>
                </a:solidFill>
              </a:rPr>
              <a:t>frå</a:t>
            </a:r>
            <a:r>
              <a:rPr lang="nb-NO" b="1" dirty="0">
                <a:solidFill>
                  <a:srgbClr val="00B050"/>
                </a:solidFill>
              </a:rPr>
              <a:t> Debio per 31.12.2015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nb-NO" b="1" dirty="0"/>
              <a:t>Det er 157 </a:t>
            </a:r>
            <a:r>
              <a:rPr lang="nb-NO" b="1" dirty="0" err="1"/>
              <a:t>stk</a:t>
            </a:r>
            <a:r>
              <a:rPr lang="nb-NO" b="1" dirty="0"/>
              <a:t> </a:t>
            </a:r>
            <a:r>
              <a:rPr lang="nb-NO" b="1" dirty="0" err="1"/>
              <a:t>økoeple</a:t>
            </a:r>
            <a:r>
              <a:rPr lang="nb-NO" b="1" dirty="0"/>
              <a:t> </a:t>
            </a:r>
            <a:r>
              <a:rPr lang="nb-NO" b="1" dirty="0" err="1"/>
              <a:t>produsentar</a:t>
            </a:r>
            <a:r>
              <a:rPr lang="nb-NO" b="1" dirty="0"/>
              <a:t> i </a:t>
            </a:r>
            <a:r>
              <a:rPr lang="nb-NO" b="1" dirty="0" err="1"/>
              <a:t>Noreg</a:t>
            </a:r>
            <a:r>
              <a:rPr lang="nb-NO" b="1" dirty="0"/>
              <a:t> totalt sett</a:t>
            </a:r>
          </a:p>
          <a:p>
            <a:pPr marL="0" indent="0">
              <a:buNone/>
            </a:pPr>
            <a:r>
              <a:rPr lang="nb-NO" dirty="0"/>
              <a:t>	41 </a:t>
            </a:r>
            <a:r>
              <a:rPr lang="nb-NO" dirty="0" err="1"/>
              <a:t>stk</a:t>
            </a:r>
            <a:r>
              <a:rPr lang="nb-NO" dirty="0"/>
              <a:t> i Sogn og Fjordane, 23 </a:t>
            </a:r>
            <a:r>
              <a:rPr lang="nb-NO" dirty="0" err="1"/>
              <a:t>stk</a:t>
            </a:r>
            <a:r>
              <a:rPr lang="nb-NO" dirty="0"/>
              <a:t> i Hordaland, 19 </a:t>
            </a:r>
            <a:r>
              <a:rPr lang="nb-NO" dirty="0" err="1"/>
              <a:t>stk</a:t>
            </a:r>
            <a:r>
              <a:rPr lang="nb-NO" dirty="0"/>
              <a:t> i Telemark, 12 </a:t>
            </a:r>
            <a:r>
              <a:rPr lang="nb-NO" dirty="0" err="1"/>
              <a:t>stk</a:t>
            </a:r>
            <a:r>
              <a:rPr lang="nb-NO" dirty="0"/>
              <a:t> i Buskerud og Sør Trøndelag, 	resten i andre fylker </a:t>
            </a:r>
          </a:p>
          <a:p>
            <a:r>
              <a:rPr lang="nb-NO" b="1" dirty="0"/>
              <a:t>Det er 70 </a:t>
            </a:r>
            <a:r>
              <a:rPr lang="nb-NO" b="1" dirty="0" err="1"/>
              <a:t>stk</a:t>
            </a:r>
            <a:r>
              <a:rPr lang="nb-NO" b="1" dirty="0"/>
              <a:t> økoplomme </a:t>
            </a:r>
            <a:r>
              <a:rPr lang="nb-NO" b="1" dirty="0" err="1"/>
              <a:t>produsentar</a:t>
            </a:r>
            <a:r>
              <a:rPr lang="nb-NO" b="1" dirty="0"/>
              <a:t> i </a:t>
            </a:r>
            <a:r>
              <a:rPr lang="nb-NO" b="1" dirty="0" err="1"/>
              <a:t>Noreg</a:t>
            </a:r>
            <a:r>
              <a:rPr lang="nb-NO" b="1" dirty="0"/>
              <a:t> totalt sett</a:t>
            </a:r>
          </a:p>
          <a:p>
            <a:pPr marL="0" indent="0">
              <a:buNone/>
            </a:pPr>
            <a:r>
              <a:rPr lang="nb-NO" dirty="0"/>
              <a:t>	25 </a:t>
            </a:r>
            <a:r>
              <a:rPr lang="nb-NO" dirty="0" err="1"/>
              <a:t>stk</a:t>
            </a:r>
            <a:r>
              <a:rPr lang="nb-NO" dirty="0"/>
              <a:t> i Hordaland, 15 </a:t>
            </a:r>
            <a:r>
              <a:rPr lang="nb-NO" dirty="0" err="1"/>
              <a:t>stk</a:t>
            </a:r>
            <a:r>
              <a:rPr lang="nb-NO" dirty="0"/>
              <a:t> i Sogn og Fjordane, 6 </a:t>
            </a:r>
            <a:r>
              <a:rPr lang="nb-NO" dirty="0" err="1"/>
              <a:t>stk</a:t>
            </a:r>
            <a:r>
              <a:rPr lang="nb-NO" dirty="0"/>
              <a:t> i Telemark, </a:t>
            </a:r>
          </a:p>
          <a:p>
            <a:pPr marL="0" indent="0">
              <a:buNone/>
            </a:pPr>
            <a:r>
              <a:rPr lang="nb-NO" dirty="0"/>
              <a:t>	4 </a:t>
            </a:r>
            <a:r>
              <a:rPr lang="nb-NO" dirty="0" err="1"/>
              <a:t>stk</a:t>
            </a:r>
            <a:r>
              <a:rPr lang="nb-NO" dirty="0"/>
              <a:t> i Buskerud, 2 </a:t>
            </a:r>
            <a:r>
              <a:rPr lang="nb-NO" dirty="0" err="1"/>
              <a:t>stk</a:t>
            </a:r>
            <a:r>
              <a:rPr lang="nb-NO" dirty="0"/>
              <a:t> i Sør Trøndelag, resten i andre fylker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Tal </a:t>
            </a:r>
            <a:r>
              <a:rPr lang="nb-NO" dirty="0" err="1"/>
              <a:t>økoprodusentar</a:t>
            </a:r>
            <a:r>
              <a:rPr lang="nb-NO" dirty="0"/>
              <a:t> er totalt 2113 stk. </a:t>
            </a:r>
            <a:r>
              <a:rPr lang="nb-NO" dirty="0" err="1"/>
              <a:t>Øko</a:t>
            </a:r>
            <a:r>
              <a:rPr lang="nb-NO" dirty="0"/>
              <a:t> (inkl. karensareal) </a:t>
            </a:r>
            <a:r>
              <a:rPr lang="nb-NO" dirty="0" err="1"/>
              <a:t>utgjer</a:t>
            </a:r>
            <a:r>
              <a:rPr lang="nb-NO" dirty="0"/>
              <a:t> totalt 4,9% av samla jordbruksareal.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2016: Statistikken til Debio viser at det er over 1300 daa økologisk og karensareal for eple samla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Tidlegarer</a:t>
            </a:r>
            <a:r>
              <a:rPr lang="nb-NO" dirty="0"/>
              <a:t> </a:t>
            </a:r>
            <a:r>
              <a:rPr lang="nb-NO" dirty="0" err="1"/>
              <a:t>undersøkingar</a:t>
            </a:r>
            <a:r>
              <a:rPr lang="nb-NO" dirty="0"/>
              <a:t> gjort av Foregangsfylket økologisk frukt og bær i Hordaland og Sogn og Fjordane viser at </a:t>
            </a:r>
            <a:r>
              <a:rPr lang="nb-NO" dirty="0" err="1"/>
              <a:t>berre</a:t>
            </a:r>
            <a:r>
              <a:rPr lang="nb-NO" dirty="0"/>
              <a:t> 27 % av eple som er produsert økologisk vært omsett som klasse 1. </a:t>
            </a:r>
            <a:r>
              <a:rPr lang="nb-NO" dirty="0">
                <a:solidFill>
                  <a:srgbClr val="FF0000"/>
                </a:solidFill>
              </a:rPr>
              <a:t>Usikre tal m.o.t. total produksjon.</a:t>
            </a:r>
          </a:p>
          <a:p>
            <a:pPr marL="0" indent="0">
              <a:buNone/>
            </a:pPr>
            <a:r>
              <a:rPr lang="nb-NO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749851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284163"/>
              </p:ext>
            </p:extLst>
          </p:nvPr>
        </p:nvGraphicFramePr>
        <p:xfrm>
          <a:off x="1118911" y="4263398"/>
          <a:ext cx="5400002" cy="1800000"/>
        </p:xfrm>
        <a:graphic>
          <a:graphicData uri="http://schemas.openxmlformats.org/drawingml/2006/table">
            <a:tbl>
              <a:tblPr firstRow="1" firstCol="1" bandRow="1"/>
              <a:tblGrid>
                <a:gridCol w="840810">
                  <a:extLst>
                    <a:ext uri="{9D8B030D-6E8A-4147-A177-3AD203B41FA5}">
                      <a16:colId xmlns:a16="http://schemas.microsoft.com/office/drawing/2014/main" val="3311654718"/>
                    </a:ext>
                  </a:extLst>
                </a:gridCol>
                <a:gridCol w="519774">
                  <a:extLst>
                    <a:ext uri="{9D8B030D-6E8A-4147-A177-3AD203B41FA5}">
                      <a16:colId xmlns:a16="http://schemas.microsoft.com/office/drawing/2014/main" val="2986190026"/>
                    </a:ext>
                  </a:extLst>
                </a:gridCol>
                <a:gridCol w="519186">
                  <a:extLst>
                    <a:ext uri="{9D8B030D-6E8A-4147-A177-3AD203B41FA5}">
                      <a16:colId xmlns:a16="http://schemas.microsoft.com/office/drawing/2014/main" val="3980478177"/>
                    </a:ext>
                  </a:extLst>
                </a:gridCol>
                <a:gridCol w="519186">
                  <a:extLst>
                    <a:ext uri="{9D8B030D-6E8A-4147-A177-3AD203B41FA5}">
                      <a16:colId xmlns:a16="http://schemas.microsoft.com/office/drawing/2014/main" val="2724383332"/>
                    </a:ext>
                  </a:extLst>
                </a:gridCol>
                <a:gridCol w="519186">
                  <a:extLst>
                    <a:ext uri="{9D8B030D-6E8A-4147-A177-3AD203B41FA5}">
                      <a16:colId xmlns:a16="http://schemas.microsoft.com/office/drawing/2014/main" val="3368870158"/>
                    </a:ext>
                  </a:extLst>
                </a:gridCol>
                <a:gridCol w="519186">
                  <a:extLst>
                    <a:ext uri="{9D8B030D-6E8A-4147-A177-3AD203B41FA5}">
                      <a16:colId xmlns:a16="http://schemas.microsoft.com/office/drawing/2014/main" val="3564279203"/>
                    </a:ext>
                  </a:extLst>
                </a:gridCol>
                <a:gridCol w="508014">
                  <a:extLst>
                    <a:ext uri="{9D8B030D-6E8A-4147-A177-3AD203B41FA5}">
                      <a16:colId xmlns:a16="http://schemas.microsoft.com/office/drawing/2014/main" val="2142677138"/>
                    </a:ext>
                  </a:extLst>
                </a:gridCol>
                <a:gridCol w="508014">
                  <a:extLst>
                    <a:ext uri="{9D8B030D-6E8A-4147-A177-3AD203B41FA5}">
                      <a16:colId xmlns:a16="http://schemas.microsoft.com/office/drawing/2014/main" val="1471939237"/>
                    </a:ext>
                  </a:extLst>
                </a:gridCol>
                <a:gridCol w="473323">
                  <a:extLst>
                    <a:ext uri="{9D8B030D-6E8A-4147-A177-3AD203B41FA5}">
                      <a16:colId xmlns:a16="http://schemas.microsoft.com/office/drawing/2014/main" val="3526542093"/>
                    </a:ext>
                  </a:extLst>
                </a:gridCol>
                <a:gridCol w="473323">
                  <a:extLst>
                    <a:ext uri="{9D8B030D-6E8A-4147-A177-3AD203B41FA5}">
                      <a16:colId xmlns:a16="http://schemas.microsoft.com/office/drawing/2014/main" val="272349746"/>
                    </a:ext>
                  </a:extLst>
                </a:gridCol>
              </a:tblGrid>
              <a:tr h="720000">
                <a:tc gridSpan="6">
                  <a:txBody>
                    <a:bodyPr/>
                    <a:lstStyle/>
                    <a:p>
                      <a:pPr fontAlgn="auto" hangingPunct="1">
                        <a:spcAft>
                          <a:spcPts val="0"/>
                        </a:spcAft>
                      </a:pPr>
                      <a:r>
                        <a:rPr lang="nn-NO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Oversikt over kvantum økofrukt frå pakkeri og omsetningsledd, kvantum i tonn: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auto" hangingPunct="1">
                        <a:spcAft>
                          <a:spcPts val="0"/>
                        </a:spcAft>
                      </a:pPr>
                      <a:r>
                        <a:rPr lang="nn-NO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spcAft>
                          <a:spcPts val="0"/>
                        </a:spcAft>
                      </a:pPr>
                      <a:r>
                        <a:rPr lang="nn-NO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spcAft>
                          <a:spcPts val="0"/>
                        </a:spcAft>
                      </a:pPr>
                      <a:r>
                        <a:rPr lang="nn-NO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 hangingPunct="1">
                        <a:spcAft>
                          <a:spcPts val="0"/>
                        </a:spcAft>
                      </a:pP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418178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fontAlgn="auto" hangingPunct="1">
                        <a:spcAft>
                          <a:spcPts val="0"/>
                        </a:spcAft>
                      </a:pPr>
                      <a:r>
                        <a:rPr lang="nn-NO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0"/>
                        </a:spcAft>
                      </a:pPr>
                      <a:r>
                        <a:rPr lang="nn-NO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2008</a:t>
                      </a:r>
                      <a:endParaRPr lang="nb-NO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0"/>
                        </a:spcAft>
                      </a:pPr>
                      <a:r>
                        <a:rPr lang="nn-NO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2009</a:t>
                      </a:r>
                      <a:endParaRPr lang="nb-NO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0"/>
                        </a:spcAft>
                      </a:pPr>
                      <a:r>
                        <a:rPr lang="nn-NO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nb-NO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0"/>
                        </a:spcAft>
                      </a:pPr>
                      <a:r>
                        <a:rPr lang="nn-NO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nb-NO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0"/>
                        </a:spcAft>
                      </a:pPr>
                      <a:r>
                        <a:rPr lang="nn-NO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nb-NO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0"/>
                        </a:spcAft>
                      </a:pPr>
                      <a:r>
                        <a:rPr lang="nn-NO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nb-NO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0"/>
                        </a:spcAft>
                      </a:pPr>
                      <a:r>
                        <a:rPr lang="nn-NO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nb-NO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0"/>
                        </a:spcAft>
                      </a:pPr>
                      <a:r>
                        <a:rPr lang="nn-NO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nb-NO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0"/>
                        </a:spcAft>
                      </a:pPr>
                      <a:r>
                        <a:rPr lang="nb-NO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2016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165515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fontAlgn="auto" hangingPunct="1">
                        <a:spcAft>
                          <a:spcPts val="0"/>
                        </a:spcAft>
                      </a:pPr>
                      <a:r>
                        <a:rPr lang="nn-NO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Plomme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0"/>
                        </a:spcAft>
                      </a:pPr>
                      <a:r>
                        <a:rPr lang="nn-NO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0"/>
                        </a:spcAft>
                      </a:pPr>
                      <a:r>
                        <a:rPr lang="nn-NO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0"/>
                        </a:spcAft>
                      </a:pPr>
                      <a:r>
                        <a:rPr lang="nn-NO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0"/>
                        </a:spcAft>
                      </a:pPr>
                      <a:r>
                        <a:rPr lang="nn-NO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0"/>
                        </a:spcAft>
                      </a:pPr>
                      <a:r>
                        <a:rPr lang="nn-NO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0"/>
                        </a:spcAft>
                      </a:pPr>
                      <a:r>
                        <a:rPr lang="nn-NO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0"/>
                        </a:spcAft>
                      </a:pPr>
                      <a:r>
                        <a:rPr lang="nn-NO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0"/>
                        </a:spcAft>
                      </a:pPr>
                      <a:r>
                        <a:rPr lang="nn-NO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472877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fontAlgn="auto" hangingPunct="1">
                        <a:spcAft>
                          <a:spcPts val="0"/>
                        </a:spcAft>
                      </a:pPr>
                      <a:r>
                        <a:rPr lang="nn-NO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Eple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0"/>
                        </a:spcAft>
                      </a:pPr>
                      <a:r>
                        <a:rPr lang="nn-NO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0"/>
                        </a:spcAft>
                      </a:pPr>
                      <a:r>
                        <a:rPr lang="nn-NO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0"/>
                        </a:spcAft>
                      </a:pPr>
                      <a:r>
                        <a:rPr lang="nn-NO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0"/>
                        </a:spcAft>
                      </a:pPr>
                      <a:r>
                        <a:rPr lang="nn-NO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0"/>
                        </a:spcAft>
                      </a:pPr>
                      <a:r>
                        <a:rPr lang="nn-NO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0"/>
                        </a:spcAft>
                      </a:pPr>
                      <a:r>
                        <a:rPr lang="nn-NO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0"/>
                        </a:spcAft>
                      </a:pPr>
                      <a:r>
                        <a:rPr lang="nn-NO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118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0"/>
                        </a:spcAft>
                      </a:pPr>
                      <a:r>
                        <a:rPr lang="nn-NO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 hangingPunct="1"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95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0661650"/>
                  </a:ext>
                </a:extLst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602837" y="162624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n-NO" altLang="nb-NO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kumimoji="0" lang="nb-NO" altLang="nb-NO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n-NO" altLang="nb-NO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kumimoji="0" lang="nn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1" name="Bild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753" y="1492445"/>
            <a:ext cx="8938233" cy="1800000"/>
          </a:xfrm>
          <a:prstGeom prst="rect">
            <a:avLst/>
          </a:prstGeom>
        </p:spPr>
      </p:pic>
      <p:pic>
        <p:nvPicPr>
          <p:cNvPr id="22" name="Bild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911" y="1297991"/>
            <a:ext cx="8797919" cy="270000"/>
          </a:xfrm>
          <a:prstGeom prst="rect">
            <a:avLst/>
          </a:prstGeom>
        </p:spPr>
      </p:pic>
      <p:sp>
        <p:nvSpPr>
          <p:cNvPr id="23" name="Rektangel 22"/>
          <p:cNvSpPr/>
          <p:nvPr/>
        </p:nvSpPr>
        <p:spPr>
          <a:xfrm>
            <a:off x="1118911" y="3155402"/>
            <a:ext cx="2858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n-NO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Inkludert klasse 1 til fabrikk.</a:t>
            </a:r>
            <a:endParaRPr lang="nb-NO" dirty="0"/>
          </a:p>
        </p:txBody>
      </p:sp>
      <p:sp>
        <p:nvSpPr>
          <p:cNvPr id="24" name="Rektangel 23"/>
          <p:cNvSpPr/>
          <p:nvPr/>
        </p:nvSpPr>
        <p:spPr>
          <a:xfrm>
            <a:off x="1118911" y="3894066"/>
            <a:ext cx="12554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hangingPunct="0">
              <a:spcAft>
                <a:spcPts val="0"/>
              </a:spcAft>
            </a:pPr>
            <a:r>
              <a:rPr lang="nn-NO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Økofrukt: </a:t>
            </a:r>
            <a:endParaRPr lang="nb-NO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25" name="Tabell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0950204"/>
              </p:ext>
            </p:extLst>
          </p:nvPr>
        </p:nvGraphicFramePr>
        <p:xfrm>
          <a:off x="7375494" y="3409523"/>
          <a:ext cx="2708536" cy="15379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2536">
                  <a:extLst>
                    <a:ext uri="{9D8B030D-6E8A-4147-A177-3AD203B41FA5}">
                      <a16:colId xmlns:a16="http://schemas.microsoft.com/office/drawing/2014/main" val="1772698317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179617077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179502650"/>
                    </a:ext>
                  </a:extLst>
                </a:gridCol>
              </a:tblGrid>
              <a:tr h="256320">
                <a:tc>
                  <a:txBody>
                    <a:bodyPr/>
                    <a:lstStyle/>
                    <a:p>
                      <a:pPr fontAlgn="auto" hangingPunct="1">
                        <a:spcAft>
                          <a:spcPts val="0"/>
                        </a:spcAft>
                      </a:pPr>
                      <a:r>
                        <a:rPr lang="nn-NO" sz="1400" dirty="0">
                          <a:effectLst/>
                        </a:rPr>
                        <a:t>Discovery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177800" algn="r" hangingPunct="0">
                        <a:spcAft>
                          <a:spcPts val="0"/>
                        </a:spcAft>
                      </a:pPr>
                      <a:r>
                        <a:rPr lang="nn-NO" sz="1400" dirty="0">
                          <a:effectLst/>
                        </a:rPr>
                        <a:t>8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177800" algn="r" hangingPunct="0"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15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364387936"/>
                  </a:ext>
                </a:extLst>
              </a:tr>
              <a:tr h="256320">
                <a:tc>
                  <a:txBody>
                    <a:bodyPr/>
                    <a:lstStyle/>
                    <a:p>
                      <a:pPr fontAlgn="auto" hangingPunct="1">
                        <a:spcAft>
                          <a:spcPts val="0"/>
                        </a:spcAft>
                      </a:pPr>
                      <a:r>
                        <a:rPr lang="nn-NO" sz="1400" dirty="0">
                          <a:effectLst/>
                        </a:rPr>
                        <a:t>Katja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177800" algn="r" hangingPunct="0">
                        <a:spcAft>
                          <a:spcPts val="0"/>
                        </a:spcAft>
                      </a:pPr>
                      <a:r>
                        <a:rPr lang="nn-NO" sz="1400">
                          <a:effectLst/>
                        </a:rPr>
                        <a:t>1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177800" algn="r" hangingPunct="0"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4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659064296"/>
                  </a:ext>
                </a:extLst>
              </a:tr>
              <a:tr h="256320">
                <a:tc>
                  <a:txBody>
                    <a:bodyPr/>
                    <a:lstStyle/>
                    <a:p>
                      <a:pPr fontAlgn="auto" hangingPunct="1">
                        <a:spcAft>
                          <a:spcPts val="0"/>
                        </a:spcAft>
                      </a:pPr>
                      <a:r>
                        <a:rPr lang="nn-NO" sz="1400">
                          <a:effectLst/>
                        </a:rPr>
                        <a:t>Aroma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177800" algn="r" hangingPunct="0">
                        <a:spcAft>
                          <a:spcPts val="0"/>
                        </a:spcAft>
                      </a:pPr>
                      <a:r>
                        <a:rPr lang="nn-NO" sz="1400" dirty="0">
                          <a:effectLst/>
                        </a:rPr>
                        <a:t>14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177800" algn="r" hangingPunct="0"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10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977225097"/>
                  </a:ext>
                </a:extLst>
              </a:tr>
              <a:tr h="256320">
                <a:tc>
                  <a:txBody>
                    <a:bodyPr/>
                    <a:lstStyle/>
                    <a:p>
                      <a:pPr fontAlgn="auto" hangingPunct="1">
                        <a:spcAft>
                          <a:spcPts val="0"/>
                        </a:spcAft>
                      </a:pPr>
                      <a:r>
                        <a:rPr lang="nn-NO" sz="1400">
                          <a:effectLst/>
                        </a:rPr>
                        <a:t>Aroma, Raud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177800" algn="r" hangingPunct="0">
                        <a:spcAft>
                          <a:spcPts val="0"/>
                        </a:spcAft>
                      </a:pPr>
                      <a:r>
                        <a:rPr lang="nn-NO" sz="1400" dirty="0">
                          <a:effectLst/>
                        </a:rPr>
                        <a:t>36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177800" algn="r" hangingPunct="0"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45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054626703"/>
                  </a:ext>
                </a:extLst>
              </a:tr>
              <a:tr h="256320">
                <a:tc>
                  <a:txBody>
                    <a:bodyPr/>
                    <a:lstStyle/>
                    <a:p>
                      <a:pPr fontAlgn="auto" hangingPunct="1">
                        <a:spcAft>
                          <a:spcPts val="0"/>
                        </a:spcAft>
                      </a:pPr>
                      <a:r>
                        <a:rPr lang="nb-NO" sz="1200" dirty="0" err="1">
                          <a:effectLst/>
                        </a:rPr>
                        <a:t>Rubinstep</a:t>
                      </a:r>
                      <a:r>
                        <a:rPr lang="nb-NO" sz="1200" baseline="0" dirty="0">
                          <a:effectLst/>
                        </a:rPr>
                        <a:t> + div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177800" algn="r" hangingPunct="0">
                        <a:spcAft>
                          <a:spcPts val="0"/>
                        </a:spcAft>
                      </a:pP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177800" algn="r" hangingPunct="0"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21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400267089"/>
                  </a:ext>
                </a:extLst>
              </a:tr>
              <a:tr h="256320">
                <a:tc>
                  <a:txBody>
                    <a:bodyPr/>
                    <a:lstStyle/>
                    <a:p>
                      <a:pPr fontAlgn="auto" hangingPunct="1">
                        <a:spcAft>
                          <a:spcPts val="0"/>
                        </a:spcAft>
                      </a:pPr>
                      <a:r>
                        <a:rPr lang="nn-NO" sz="1400" dirty="0">
                          <a:effectLst/>
                          <a:highlight>
                            <a:srgbClr val="00FF00"/>
                          </a:highlight>
                        </a:rPr>
                        <a:t>SUM  EPLE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177800" algn="r" hangingPunct="0">
                        <a:spcAft>
                          <a:spcPts val="0"/>
                        </a:spcAft>
                      </a:pPr>
                      <a:r>
                        <a:rPr lang="nn-NO" sz="14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60</a:t>
                      </a:r>
                      <a:endParaRPr lang="nb-NO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177800" algn="r" hangingPunct="0"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95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019658510"/>
                  </a:ext>
                </a:extLst>
              </a:tr>
            </a:tbl>
          </a:graphicData>
        </a:graphic>
      </p:graphicFrame>
      <p:graphicFrame>
        <p:nvGraphicFramePr>
          <p:cNvPr id="26" name="Tabell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576230"/>
              </p:ext>
            </p:extLst>
          </p:nvPr>
        </p:nvGraphicFramePr>
        <p:xfrm>
          <a:off x="7376830" y="5181600"/>
          <a:ext cx="2707200" cy="1447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1200">
                  <a:extLst>
                    <a:ext uri="{9D8B030D-6E8A-4147-A177-3AD203B41FA5}">
                      <a16:colId xmlns:a16="http://schemas.microsoft.com/office/drawing/2014/main" val="3276576265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4119762328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845305799"/>
                    </a:ext>
                  </a:extLst>
                </a:gridCol>
              </a:tblGrid>
              <a:tr h="114050">
                <a:tc>
                  <a:txBody>
                    <a:bodyPr/>
                    <a:lstStyle/>
                    <a:p>
                      <a:pPr fontAlgn="auto" hangingPunct="1">
                        <a:spcAft>
                          <a:spcPts val="0"/>
                        </a:spcAft>
                      </a:pPr>
                      <a:r>
                        <a:rPr lang="nn-NO" sz="1400" dirty="0">
                          <a:effectLst/>
                        </a:rPr>
                        <a:t>Opal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177800" algn="r" hangingPunct="0">
                        <a:spcAft>
                          <a:spcPts val="0"/>
                        </a:spcAft>
                      </a:pPr>
                      <a:r>
                        <a:rPr lang="nn-NO" sz="1400" dirty="0">
                          <a:effectLst/>
                        </a:rPr>
                        <a:t>10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177800" algn="r" hangingPunct="0"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41964042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spcAft>
                          <a:spcPts val="0"/>
                        </a:spcAft>
                      </a:pPr>
                      <a:r>
                        <a:rPr lang="nb-NO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Mallard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177800" algn="r" hangingPunct="0">
                        <a:spcAft>
                          <a:spcPts val="0"/>
                        </a:spcAft>
                      </a:pP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177800" algn="r" hangingPunct="0"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4453901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Jubileum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177800" algn="r" hangingPunct="0">
                        <a:spcAft>
                          <a:spcPts val="0"/>
                        </a:spcAft>
                      </a:pP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177800" algn="r" hangingPunct="0"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837070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spcAft>
                          <a:spcPts val="0"/>
                        </a:spcAft>
                      </a:pPr>
                      <a:r>
                        <a:rPr lang="nn-NO" sz="1400" dirty="0">
                          <a:effectLst/>
                        </a:rPr>
                        <a:t>Reeves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177800" algn="r" hangingPunct="0">
                        <a:spcAft>
                          <a:spcPts val="0"/>
                        </a:spcAft>
                      </a:pPr>
                      <a:r>
                        <a:rPr lang="nn-NO" sz="1400">
                          <a:effectLst/>
                        </a:rPr>
                        <a:t>1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177800" algn="r" hangingPunct="0"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90226054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spcAft>
                          <a:spcPts val="0"/>
                        </a:spcAft>
                      </a:pPr>
                      <a:r>
                        <a:rPr lang="nn-NO" sz="1400" dirty="0">
                          <a:effectLst/>
                        </a:rPr>
                        <a:t>Victoria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177800" algn="r" hangingPunct="0">
                        <a:spcAft>
                          <a:spcPts val="0"/>
                        </a:spcAft>
                      </a:pPr>
                      <a:r>
                        <a:rPr lang="nn-NO" sz="1400">
                          <a:effectLst/>
                        </a:rPr>
                        <a:t>3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177800" algn="r" hangingPunct="0"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55249125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spcAft>
                          <a:spcPts val="0"/>
                        </a:spcAft>
                      </a:pPr>
                      <a:r>
                        <a:rPr lang="nn-NO" sz="1400">
                          <a:effectLst/>
                        </a:rPr>
                        <a:t>Andre sortar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177800" algn="r" hangingPunct="0">
                        <a:spcAft>
                          <a:spcPts val="0"/>
                        </a:spcAft>
                      </a:pPr>
                      <a:r>
                        <a:rPr lang="nn-NO" sz="1400">
                          <a:effectLst/>
                        </a:rPr>
                        <a:t>4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indent="177800" algn="r" hangingPunct="0"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8053510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fontAlgn="auto" hangingPunct="1">
                        <a:spcAft>
                          <a:spcPts val="0"/>
                        </a:spcAft>
                      </a:pPr>
                      <a:r>
                        <a:rPr lang="nn-NO" sz="1400" dirty="0">
                          <a:effectLst/>
                          <a:highlight>
                            <a:srgbClr val="FF00FF"/>
                          </a:highlight>
                        </a:rPr>
                        <a:t>SUM  PLOMMER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177800" algn="r" hangingPunct="0">
                        <a:spcAft>
                          <a:spcPts val="0"/>
                        </a:spcAft>
                      </a:pPr>
                      <a:r>
                        <a:rPr lang="nn-NO" sz="1400" dirty="0">
                          <a:effectLst/>
                          <a:highlight>
                            <a:srgbClr val="FF00FF"/>
                          </a:highlight>
                        </a:rPr>
                        <a:t>18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indent="177800" algn="r" hangingPunct="0"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483212280"/>
                  </a:ext>
                </a:extLst>
              </a:tr>
            </a:tbl>
          </a:graphicData>
        </a:graphic>
      </p:graphicFrame>
      <p:sp>
        <p:nvSpPr>
          <p:cNvPr id="27" name="Rektangel 26"/>
          <p:cNvSpPr/>
          <p:nvPr/>
        </p:nvSpPr>
        <p:spPr>
          <a:xfrm>
            <a:off x="2710590" y="493313"/>
            <a:ext cx="5827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hangingPunct="0">
              <a:spcAft>
                <a:spcPts val="0"/>
              </a:spcAft>
            </a:pPr>
            <a:r>
              <a:rPr lang="nn-NO" b="1" i="1" dirty="0">
                <a:latin typeface="Times New Roman" panose="02020603050405020304" pitchFamily="18" charset="0"/>
              </a:rPr>
              <a:t>FRUKTLAGERINSPEKTØREN – Fruktoppgåve år for år </a:t>
            </a:r>
            <a:endParaRPr lang="nb-NO" sz="2000" b="1" i="1" dirty="0">
              <a:effectLst/>
              <a:latin typeface="Times New Roman" panose="02020603050405020304" pitchFamily="18" charset="0"/>
            </a:endParaRPr>
          </a:p>
        </p:txBody>
      </p:sp>
      <p:graphicFrame>
        <p:nvGraphicFramePr>
          <p:cNvPr id="2" name="Tabell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295313"/>
              </p:ext>
            </p:extLst>
          </p:nvPr>
        </p:nvGraphicFramePr>
        <p:xfrm>
          <a:off x="10190047" y="1303928"/>
          <a:ext cx="7200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868373632"/>
                    </a:ext>
                  </a:extLst>
                </a:gridCol>
              </a:tblGrid>
              <a:tr h="30000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2016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61128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7 632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217002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32674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1 165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618038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491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598152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9 435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6999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1182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 rotWithShape="1">
          <a:blip r:embed="rId2"/>
          <a:srcRect l="8587" t="10996" r="9456" b="5485"/>
          <a:stretch/>
        </p:blipFill>
        <p:spPr>
          <a:xfrm>
            <a:off x="477077" y="285235"/>
            <a:ext cx="11310000" cy="6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812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Mange eldre og ekstensive </a:t>
            </a:r>
            <a:r>
              <a:rPr lang="nb-NO" dirty="0" err="1"/>
              <a:t>hagar</a:t>
            </a:r>
            <a:r>
              <a:rPr lang="nb-NO" dirty="0"/>
              <a:t>. Me </a:t>
            </a:r>
            <a:r>
              <a:rPr lang="nb-NO" dirty="0" err="1"/>
              <a:t>manglar</a:t>
            </a:r>
            <a:r>
              <a:rPr lang="nb-NO" dirty="0"/>
              <a:t> gode – og oppdaterte </a:t>
            </a:r>
            <a:r>
              <a:rPr lang="nb-NO" dirty="0" err="1"/>
              <a:t>avlingstal</a:t>
            </a:r>
            <a:r>
              <a:rPr lang="nb-NO" dirty="0"/>
              <a:t>. Søkt prosjekt!</a:t>
            </a:r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934363" y="3752989"/>
            <a:ext cx="3832164" cy="2880000"/>
          </a:xfrm>
          <a:prstGeom prst="rect">
            <a:avLst/>
          </a:prstGeom>
        </p:spPr>
      </p:pic>
      <p:pic>
        <p:nvPicPr>
          <p:cNvPr id="6" name="Plassholder for innhold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601221" y="2312989"/>
            <a:ext cx="4324079" cy="2880000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068" y="2312989"/>
            <a:ext cx="384000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470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Gjort avlings-</a:t>
            </a:r>
            <a:r>
              <a:rPr lang="nb-NO" dirty="0" err="1"/>
              <a:t>registreringar</a:t>
            </a:r>
            <a:r>
              <a:rPr lang="nb-NO" dirty="0"/>
              <a:t> i 3 år i felt i Østfold, Vestfold, Hardanger og Sogn </a:t>
            </a: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97596" y="987425"/>
            <a:ext cx="2743384" cy="4873625"/>
          </a:xfrm>
          <a:prstGeom prst="rect">
            <a:avLst/>
          </a:prstGeom>
        </p:spPr>
      </p:pic>
      <p:sp>
        <p:nvSpPr>
          <p:cNvPr id="3" name="Plassholder for tekst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10000"/>
          </a:bodyPr>
          <a:lstStyle/>
          <a:p>
            <a:endParaRPr lang="nb-NO" dirty="0"/>
          </a:p>
          <a:p>
            <a:r>
              <a:rPr lang="nb-NO" sz="2400" dirty="0"/>
              <a:t>Det er gjennomført avlingsregistering i sorten (</a:t>
            </a:r>
            <a:r>
              <a:rPr lang="nb-NO" sz="2400" dirty="0" err="1"/>
              <a:t>Raud</a:t>
            </a:r>
            <a:r>
              <a:rPr lang="nb-NO" sz="2400" dirty="0"/>
              <a:t>) Aroma. Alderen på felta er 5 til 14 år gamle. </a:t>
            </a:r>
            <a:r>
              <a:rPr lang="nb-NO" sz="2400" dirty="0" err="1"/>
              <a:t>Eit</a:t>
            </a:r>
            <a:r>
              <a:rPr lang="nb-NO" sz="2400" dirty="0"/>
              <a:t> av felta er planta med </a:t>
            </a:r>
            <a:r>
              <a:rPr lang="nb-NO" sz="2400" dirty="0" err="1"/>
              <a:t>ein</a:t>
            </a:r>
            <a:r>
              <a:rPr lang="nb-NO" sz="2400" dirty="0"/>
              <a:t> stokk per tre, </a:t>
            </a:r>
            <a:r>
              <a:rPr lang="nb-NO" sz="2400" dirty="0" err="1"/>
              <a:t>medan</a:t>
            </a:r>
            <a:r>
              <a:rPr lang="nb-NO" sz="2400" dirty="0"/>
              <a:t> </a:t>
            </a:r>
            <a:r>
              <a:rPr lang="nb-NO" sz="2400" dirty="0" err="1"/>
              <a:t>dei</a:t>
            </a:r>
            <a:r>
              <a:rPr lang="nb-NO" sz="2400" dirty="0"/>
              <a:t> to andre er tettplanting med streng-system. Planteavstand varierer også </a:t>
            </a:r>
            <a:r>
              <a:rPr lang="nb-NO" sz="2400" dirty="0" err="1"/>
              <a:t>frå</a:t>
            </a:r>
            <a:r>
              <a:rPr lang="nb-NO" sz="2400" dirty="0"/>
              <a:t> 1,0 til 2,0 meter, </a:t>
            </a:r>
            <a:r>
              <a:rPr lang="nb-NO" sz="2400" dirty="0" err="1"/>
              <a:t>radavstand</a:t>
            </a:r>
            <a:r>
              <a:rPr lang="nb-NO" sz="2400" dirty="0"/>
              <a:t> 3,5 til 4,5 meter. </a:t>
            </a:r>
            <a:r>
              <a:rPr lang="nb-NO" sz="2400" dirty="0" err="1"/>
              <a:t>Treantallet</a:t>
            </a:r>
            <a:r>
              <a:rPr lang="nb-NO" sz="2400" dirty="0"/>
              <a:t> pr daa varierer dermed </a:t>
            </a:r>
            <a:r>
              <a:rPr lang="nb-NO" sz="2400" dirty="0" err="1"/>
              <a:t>frå</a:t>
            </a:r>
            <a:r>
              <a:rPr lang="nb-NO" sz="2400" dirty="0"/>
              <a:t> </a:t>
            </a:r>
            <a:r>
              <a:rPr lang="nb-NO" sz="2400" dirty="0" err="1"/>
              <a:t>ca</a:t>
            </a:r>
            <a:r>
              <a:rPr lang="nb-NO" sz="2400" dirty="0"/>
              <a:t> 100 til over 300 tre, </a:t>
            </a:r>
            <a:r>
              <a:rPr lang="nb-NO" sz="2400" dirty="0" err="1"/>
              <a:t>noko</a:t>
            </a:r>
            <a:r>
              <a:rPr lang="nb-NO" sz="2400" dirty="0"/>
              <a:t> som vil </a:t>
            </a:r>
            <a:r>
              <a:rPr lang="nb-NO" sz="2400" dirty="0" err="1"/>
              <a:t>gjere</a:t>
            </a:r>
            <a:r>
              <a:rPr lang="nb-NO" sz="2400" dirty="0"/>
              <a:t> stort utslag på avling pr daa. Er talt opp100 eple/felt og </a:t>
            </a:r>
            <a:r>
              <a:rPr lang="nb-NO" sz="2400" dirty="0" err="1"/>
              <a:t>registert</a:t>
            </a:r>
            <a:r>
              <a:rPr lang="nb-NO" sz="2400" dirty="0"/>
              <a:t> skade. </a:t>
            </a:r>
          </a:p>
        </p:txBody>
      </p:sp>
    </p:spTree>
    <p:extLst>
      <p:ext uri="{BB962C8B-B14F-4D97-AF65-F5344CB8AC3E}">
        <p14:creationId xmlns:p14="http://schemas.microsoft.com/office/powerpoint/2010/main" val="1663954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1800" b="1" dirty="0"/>
              <a:t>Det er i denne undersøkelsen </a:t>
            </a:r>
            <a:r>
              <a:rPr lang="nb-NO" sz="1800" b="1" dirty="0" err="1"/>
              <a:t>ikkje</a:t>
            </a:r>
            <a:r>
              <a:rPr lang="nb-NO" sz="1800" b="1" dirty="0"/>
              <a:t> sett på kva </a:t>
            </a:r>
            <a:r>
              <a:rPr lang="nb-NO" sz="1800" b="1" dirty="0" err="1"/>
              <a:t>utlag</a:t>
            </a:r>
            <a:r>
              <a:rPr lang="nb-NO" sz="1800" b="1" dirty="0"/>
              <a:t> </a:t>
            </a:r>
            <a:r>
              <a:rPr lang="nb-NO" sz="1800" b="1" dirty="0" err="1"/>
              <a:t>forskjelleg</a:t>
            </a:r>
            <a:r>
              <a:rPr lang="nb-NO" sz="1800" b="1" dirty="0"/>
              <a:t> stell og oppfølging har hatt for sorteringsresultatet. Felta er stelt på </a:t>
            </a:r>
            <a:r>
              <a:rPr lang="nb-NO" sz="1800" b="1" dirty="0" err="1"/>
              <a:t>vanleg</a:t>
            </a:r>
            <a:r>
              <a:rPr lang="nb-NO" sz="1800" b="1" dirty="0"/>
              <a:t> måte og det er </a:t>
            </a:r>
            <a:r>
              <a:rPr lang="nb-NO" sz="1800" b="1" dirty="0" err="1"/>
              <a:t>ikkje</a:t>
            </a:r>
            <a:r>
              <a:rPr lang="nb-NO" sz="1800" b="1" dirty="0"/>
              <a:t> gjort ekstra tiltak i felta. Epla vart hausta i </a:t>
            </a:r>
            <a:r>
              <a:rPr lang="nb-NO" sz="1800" b="1" dirty="0" err="1"/>
              <a:t>ein</a:t>
            </a:r>
            <a:r>
              <a:rPr lang="nb-NO" sz="1800" b="1" dirty="0"/>
              <a:t> omgang ved rett haustetid for sorten. </a:t>
            </a:r>
          </a:p>
        </p:txBody>
      </p:sp>
      <p:sp>
        <p:nvSpPr>
          <p:cNvPr id="8" name="Plassholder for tekst 7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nb-NO" sz="1800" dirty="0"/>
          </a:p>
          <a:p>
            <a:r>
              <a:rPr lang="nb-NO" sz="1800" dirty="0"/>
              <a:t>Det er ganske stor variasjon mellom felta og år. I 2015 var gjennomsnittet for felta 67 % </a:t>
            </a:r>
            <a:r>
              <a:rPr lang="nb-NO" sz="1800" dirty="0" err="1"/>
              <a:t>klassse</a:t>
            </a:r>
            <a:r>
              <a:rPr lang="nb-NO" sz="1800" dirty="0"/>
              <a:t> 1 i økologisk.</a:t>
            </a:r>
          </a:p>
          <a:p>
            <a:r>
              <a:rPr lang="nb-NO" sz="1800" dirty="0"/>
              <a:t>Årsakene til utsortering er mange og </a:t>
            </a:r>
            <a:r>
              <a:rPr lang="nb-NO" sz="1800" dirty="0" err="1"/>
              <a:t>samansette</a:t>
            </a:r>
            <a:r>
              <a:rPr lang="nb-NO" sz="1800" dirty="0"/>
              <a:t>. I år 2014 bråmodna avlinga og det var mange eple som var «</a:t>
            </a:r>
            <a:r>
              <a:rPr lang="nb-NO" sz="1800" dirty="0"/>
              <a:t>overmodne» </a:t>
            </a:r>
            <a:r>
              <a:rPr lang="nb-NO" sz="1800" dirty="0"/>
              <a:t>ved </a:t>
            </a:r>
            <a:r>
              <a:rPr lang="nb-NO" sz="1800" dirty="0" err="1"/>
              <a:t>hausting</a:t>
            </a:r>
            <a:r>
              <a:rPr lang="nb-NO" sz="1800" dirty="0"/>
              <a:t> og hadde lite lagringsevne. </a:t>
            </a:r>
            <a:r>
              <a:rPr lang="nb-NO" sz="1800" dirty="0"/>
              <a:t>2015 var </a:t>
            </a:r>
            <a:r>
              <a:rPr lang="nb-NO" sz="1800" dirty="0" err="1"/>
              <a:t>ein</a:t>
            </a:r>
            <a:r>
              <a:rPr lang="nb-NO" sz="1800" dirty="0"/>
              <a:t> sein sesong og seint gnag og </a:t>
            </a:r>
            <a:r>
              <a:rPr lang="nb-NO" sz="1800" dirty="0" err="1"/>
              <a:t>småfallne</a:t>
            </a:r>
            <a:r>
              <a:rPr lang="nb-NO" sz="1800" dirty="0"/>
              <a:t> eple var den </a:t>
            </a:r>
            <a:r>
              <a:rPr lang="nb-NO" sz="1800" dirty="0" err="1"/>
              <a:t>viktigaste</a:t>
            </a:r>
            <a:r>
              <a:rPr lang="nb-NO" sz="1800" dirty="0"/>
              <a:t> årsaka til utsortering. År </a:t>
            </a:r>
            <a:r>
              <a:rPr lang="nb-NO" sz="1800" dirty="0"/>
              <a:t>2016 var </a:t>
            </a:r>
            <a:r>
              <a:rPr lang="nb-NO" sz="1800" dirty="0" err="1"/>
              <a:t>meir</a:t>
            </a:r>
            <a:r>
              <a:rPr lang="nb-NO" sz="1800" dirty="0"/>
              <a:t> «normalt» igjen.</a:t>
            </a:r>
          </a:p>
          <a:p>
            <a:r>
              <a:rPr lang="nb-NO" sz="1800" dirty="0"/>
              <a:t>Epleskurv er ofte den sjukdommen som har hatt stort fokus, men ofte er det andre årsaker som gjev mest skade. </a:t>
            </a:r>
            <a:r>
              <a:rPr lang="nb-NO" sz="1800" dirty="0" err="1"/>
              <a:t>Biletet</a:t>
            </a:r>
            <a:r>
              <a:rPr lang="nb-NO" sz="1800" dirty="0"/>
              <a:t> er likevel </a:t>
            </a:r>
            <a:r>
              <a:rPr lang="nb-NO" sz="1800" dirty="0" err="1"/>
              <a:t>samansett</a:t>
            </a:r>
            <a:r>
              <a:rPr lang="nb-NO" sz="1800" dirty="0"/>
              <a:t>. </a:t>
            </a:r>
          </a:p>
        </p:txBody>
      </p:sp>
      <p:graphicFrame>
        <p:nvGraphicFramePr>
          <p:cNvPr id="12" name="Plassholder for innhold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9225532"/>
              </p:ext>
            </p:extLst>
          </p:nvPr>
        </p:nvGraphicFramePr>
        <p:xfrm>
          <a:off x="5804902" y="457200"/>
          <a:ext cx="4530841" cy="54000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74766">
                  <a:extLst>
                    <a:ext uri="{9D8B030D-6E8A-4147-A177-3AD203B41FA5}">
                      <a16:colId xmlns:a16="http://schemas.microsoft.com/office/drawing/2014/main" val="2482548750"/>
                    </a:ext>
                  </a:extLst>
                </a:gridCol>
                <a:gridCol w="1256075">
                  <a:extLst>
                    <a:ext uri="{9D8B030D-6E8A-4147-A177-3AD203B41FA5}">
                      <a16:colId xmlns:a16="http://schemas.microsoft.com/office/drawing/2014/main" val="590707649"/>
                    </a:ext>
                  </a:extLst>
                </a:gridCol>
              </a:tblGrid>
              <a:tr h="3364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 dirty="0">
                          <a:effectLst/>
                        </a:rPr>
                        <a:t>Sorteringsresultat </a:t>
                      </a:r>
                      <a:r>
                        <a:rPr lang="nb-NO" sz="1900" b="1" dirty="0">
                          <a:effectLst/>
                        </a:rPr>
                        <a:t>2015</a:t>
                      </a:r>
                      <a:endParaRPr lang="nb-NO" sz="1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>
                          <a:effectLst/>
                        </a:rPr>
                        <a:t>% alle felt</a:t>
                      </a:r>
                      <a:endParaRPr lang="nb-NO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extLst>
                  <a:ext uri="{0D108BD9-81ED-4DB2-BD59-A6C34878D82A}">
                    <a16:rowId xmlns:a16="http://schemas.microsoft.com/office/drawing/2014/main" val="1034172812"/>
                  </a:ext>
                </a:extLst>
              </a:tr>
              <a:tr h="3364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>
                          <a:effectLst/>
                        </a:rPr>
                        <a:t>Antall bra eple</a:t>
                      </a:r>
                      <a:endParaRPr lang="nb-NO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>
                          <a:effectLst/>
                        </a:rPr>
                        <a:t>67</a:t>
                      </a:r>
                      <a:endParaRPr lang="nb-NO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extLst>
                  <a:ext uri="{0D108BD9-81ED-4DB2-BD59-A6C34878D82A}">
                    <a16:rowId xmlns:a16="http://schemas.microsoft.com/office/drawing/2014/main" val="3449401325"/>
                  </a:ext>
                </a:extLst>
              </a:tr>
              <a:tr h="3364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>
                          <a:effectLst/>
                        </a:rPr>
                        <a:t>Små &lt;60 mm</a:t>
                      </a:r>
                      <a:endParaRPr lang="nb-NO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>
                          <a:effectLst/>
                        </a:rPr>
                        <a:t>7</a:t>
                      </a:r>
                      <a:endParaRPr lang="nb-NO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extLst>
                  <a:ext uri="{0D108BD9-81ED-4DB2-BD59-A6C34878D82A}">
                    <a16:rowId xmlns:a16="http://schemas.microsoft.com/office/drawing/2014/main" val="1893875738"/>
                  </a:ext>
                </a:extLst>
              </a:tr>
              <a:tr h="3364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>
                          <a:effectLst/>
                        </a:rPr>
                        <a:t>Skurv</a:t>
                      </a:r>
                      <a:endParaRPr lang="nb-NO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>
                          <a:effectLst/>
                        </a:rPr>
                        <a:t>2</a:t>
                      </a:r>
                      <a:endParaRPr lang="nb-NO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extLst>
                  <a:ext uri="{0D108BD9-81ED-4DB2-BD59-A6C34878D82A}">
                    <a16:rowId xmlns:a16="http://schemas.microsoft.com/office/drawing/2014/main" val="4182058380"/>
                  </a:ext>
                </a:extLst>
              </a:tr>
              <a:tr h="3364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 dirty="0">
                          <a:effectLst/>
                        </a:rPr>
                        <a:t>Rognebærmøll</a:t>
                      </a:r>
                      <a:endParaRPr lang="nb-NO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>
                          <a:effectLst/>
                        </a:rPr>
                        <a:t>1</a:t>
                      </a:r>
                      <a:endParaRPr lang="nb-NO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extLst>
                  <a:ext uri="{0D108BD9-81ED-4DB2-BD59-A6C34878D82A}">
                    <a16:rowId xmlns:a16="http://schemas.microsoft.com/office/drawing/2014/main" val="2177020087"/>
                  </a:ext>
                </a:extLst>
              </a:tr>
              <a:tr h="3364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>
                          <a:effectLst/>
                        </a:rPr>
                        <a:t>Tidleg gnag</a:t>
                      </a:r>
                      <a:endParaRPr lang="nb-NO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>
                          <a:effectLst/>
                        </a:rPr>
                        <a:t>2</a:t>
                      </a:r>
                      <a:endParaRPr lang="nb-NO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extLst>
                  <a:ext uri="{0D108BD9-81ED-4DB2-BD59-A6C34878D82A}">
                    <a16:rowId xmlns:a16="http://schemas.microsoft.com/office/drawing/2014/main" val="829110984"/>
                  </a:ext>
                </a:extLst>
              </a:tr>
              <a:tr h="3364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 dirty="0">
                          <a:effectLst/>
                        </a:rPr>
                        <a:t>Seint gnag</a:t>
                      </a:r>
                      <a:endParaRPr lang="nb-NO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>
                          <a:effectLst/>
                        </a:rPr>
                        <a:t>9</a:t>
                      </a:r>
                      <a:endParaRPr lang="nb-NO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extLst>
                  <a:ext uri="{0D108BD9-81ED-4DB2-BD59-A6C34878D82A}">
                    <a16:rowId xmlns:a16="http://schemas.microsoft.com/office/drawing/2014/main" val="4066429906"/>
                  </a:ext>
                </a:extLst>
              </a:tr>
              <a:tr h="3364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 dirty="0">
                          <a:effectLst/>
                        </a:rPr>
                        <a:t>"Lus-eple"</a:t>
                      </a:r>
                      <a:endParaRPr lang="nb-NO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>
                          <a:effectLst/>
                        </a:rPr>
                        <a:t>1</a:t>
                      </a:r>
                      <a:endParaRPr lang="nb-NO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extLst>
                  <a:ext uri="{0D108BD9-81ED-4DB2-BD59-A6C34878D82A}">
                    <a16:rowId xmlns:a16="http://schemas.microsoft.com/office/drawing/2014/main" val="3125771517"/>
                  </a:ext>
                </a:extLst>
              </a:tr>
              <a:tr h="3364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>
                          <a:effectLst/>
                        </a:rPr>
                        <a:t>Mekanisk skade</a:t>
                      </a:r>
                      <a:endParaRPr lang="nb-NO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>
                          <a:effectLst/>
                        </a:rPr>
                        <a:t>2</a:t>
                      </a:r>
                      <a:endParaRPr lang="nb-NO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extLst>
                  <a:ext uri="{0D108BD9-81ED-4DB2-BD59-A6C34878D82A}">
                    <a16:rowId xmlns:a16="http://schemas.microsoft.com/office/drawing/2014/main" val="1416141856"/>
                  </a:ext>
                </a:extLst>
              </a:tr>
              <a:tr h="3364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>
                          <a:effectLst/>
                        </a:rPr>
                        <a:t>Froststiper/slips</a:t>
                      </a:r>
                      <a:endParaRPr lang="nb-NO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>
                          <a:effectLst/>
                        </a:rPr>
                        <a:t>1</a:t>
                      </a:r>
                      <a:endParaRPr lang="nb-NO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extLst>
                  <a:ext uri="{0D108BD9-81ED-4DB2-BD59-A6C34878D82A}">
                    <a16:rowId xmlns:a16="http://schemas.microsoft.com/office/drawing/2014/main" val="610265082"/>
                  </a:ext>
                </a:extLst>
              </a:tr>
              <a:tr h="3364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>
                          <a:effectLst/>
                        </a:rPr>
                        <a:t>Sprekking</a:t>
                      </a:r>
                      <a:endParaRPr lang="nb-NO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>
                          <a:effectLst/>
                        </a:rPr>
                        <a:t>1</a:t>
                      </a:r>
                      <a:endParaRPr lang="nb-NO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extLst>
                  <a:ext uri="{0D108BD9-81ED-4DB2-BD59-A6C34878D82A}">
                    <a16:rowId xmlns:a16="http://schemas.microsoft.com/office/drawing/2014/main" val="733819691"/>
                  </a:ext>
                </a:extLst>
              </a:tr>
              <a:tr h="3364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>
                          <a:effectLst/>
                        </a:rPr>
                        <a:t>Prikksjuke (Ca-mangel)</a:t>
                      </a:r>
                      <a:endParaRPr lang="nb-NO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>
                          <a:effectLst/>
                        </a:rPr>
                        <a:t>0</a:t>
                      </a:r>
                      <a:endParaRPr lang="nb-NO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extLst>
                  <a:ext uri="{0D108BD9-81ED-4DB2-BD59-A6C34878D82A}">
                    <a16:rowId xmlns:a16="http://schemas.microsoft.com/office/drawing/2014/main" val="3163511486"/>
                  </a:ext>
                </a:extLst>
              </a:tr>
              <a:tr h="3364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>
                          <a:effectLst/>
                        </a:rPr>
                        <a:t>Lagersopp</a:t>
                      </a:r>
                      <a:endParaRPr lang="nb-NO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>
                          <a:effectLst/>
                        </a:rPr>
                        <a:t>1</a:t>
                      </a:r>
                      <a:endParaRPr lang="nb-NO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extLst>
                  <a:ext uri="{0D108BD9-81ED-4DB2-BD59-A6C34878D82A}">
                    <a16:rowId xmlns:a16="http://schemas.microsoft.com/office/drawing/2014/main" val="2384352675"/>
                  </a:ext>
                </a:extLst>
              </a:tr>
              <a:tr h="3364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>
                          <a:effectLst/>
                        </a:rPr>
                        <a:t>Overmodne (direkte oms)</a:t>
                      </a:r>
                      <a:endParaRPr lang="nb-NO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>
                          <a:effectLst/>
                        </a:rPr>
                        <a:t>4</a:t>
                      </a:r>
                      <a:endParaRPr lang="nb-NO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extLst>
                  <a:ext uri="{0D108BD9-81ED-4DB2-BD59-A6C34878D82A}">
                    <a16:rowId xmlns:a16="http://schemas.microsoft.com/office/drawing/2014/main" val="1641242628"/>
                  </a:ext>
                </a:extLst>
              </a:tr>
              <a:tr h="3364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>
                          <a:effectLst/>
                        </a:rPr>
                        <a:t>Eplevikler</a:t>
                      </a:r>
                      <a:endParaRPr lang="nb-NO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>
                          <a:effectLst/>
                        </a:rPr>
                        <a:t>1</a:t>
                      </a:r>
                      <a:endParaRPr lang="nb-NO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extLst>
                  <a:ext uri="{0D108BD9-81ED-4DB2-BD59-A6C34878D82A}">
                    <a16:rowId xmlns:a16="http://schemas.microsoft.com/office/drawing/2014/main" val="2267603476"/>
                  </a:ext>
                </a:extLst>
              </a:tr>
              <a:tr h="3532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>
                          <a:effectLst/>
                        </a:rPr>
                        <a:t>Anna (farge, deformasjon</a:t>
                      </a:r>
                      <a:endParaRPr lang="nb-NO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900" dirty="0">
                          <a:effectLst/>
                        </a:rPr>
                        <a:t>4</a:t>
                      </a:r>
                      <a:endParaRPr lang="nb-NO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8505" marR="78505" marT="0" marB="0" anchor="b"/>
                </a:tc>
                <a:extLst>
                  <a:ext uri="{0D108BD9-81ED-4DB2-BD59-A6C34878D82A}">
                    <a16:rowId xmlns:a16="http://schemas.microsoft.com/office/drawing/2014/main" val="42243752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8862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2015</a:t>
            </a:r>
            <a:br>
              <a:rPr lang="nb-NO" dirty="0"/>
            </a:br>
            <a:r>
              <a:rPr lang="nb-NO" dirty="0"/>
              <a:t>kg/tre</a:t>
            </a:r>
          </a:p>
        </p:txBody>
      </p:sp>
      <p:pic>
        <p:nvPicPr>
          <p:cNvPr id="7" name="Plassholder for innhold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3659" y="365125"/>
            <a:ext cx="8834507" cy="57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537" y="6125125"/>
            <a:ext cx="618590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137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2015</a:t>
            </a:r>
            <a:br>
              <a:rPr lang="nb-NO" dirty="0"/>
            </a:br>
            <a:r>
              <a:rPr lang="nb-NO" dirty="0"/>
              <a:t>kg/daa</a:t>
            </a: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294" y="365125"/>
            <a:ext cx="8834506" cy="57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81" y="6175335"/>
            <a:ext cx="618590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469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000" b="1" dirty="0"/>
              <a:t>2016</a:t>
            </a:r>
            <a:r>
              <a:rPr lang="nb-NO" sz="2000" dirty="0"/>
              <a:t>	Tabell 1: viser sammensatt oversikt for tre felt med </a:t>
            </a:r>
            <a:r>
              <a:rPr lang="nb-NO" sz="2000" dirty="0" err="1"/>
              <a:t>Raud</a:t>
            </a:r>
            <a:r>
              <a:rPr lang="nb-NO" sz="2000" dirty="0"/>
              <a:t> Aroma. Kvart eple blir undersøkt og kryssa av for feilfritt eller gi ei  forklaring på problemet i en matrise med 35 forskjellige årsaker. </a:t>
            </a:r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6986" y="1458000"/>
            <a:ext cx="6655729" cy="5400000"/>
          </a:xfrm>
          <a:prstGeom prst="rect">
            <a:avLst/>
          </a:prstGeom>
        </p:spPr>
      </p:pic>
      <p:pic>
        <p:nvPicPr>
          <p:cNvPr id="6" name="Plassholder for innhold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544850" y="1458000"/>
            <a:ext cx="7808950" cy="5400000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6588" y="2783563"/>
            <a:ext cx="5285412" cy="180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249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n-NO" sz="2800" b="1" dirty="0"/>
              <a:t>2016</a:t>
            </a:r>
            <a:br>
              <a:rPr lang="nn-NO" sz="2800" b="1" dirty="0"/>
            </a:br>
            <a:br>
              <a:rPr lang="nn-NO" sz="2800" b="1" dirty="0"/>
            </a:br>
            <a:r>
              <a:rPr lang="nn-NO" sz="2800" b="1" dirty="0"/>
              <a:t>kg/tre</a:t>
            </a:r>
            <a:endParaRPr lang="nb-NO" sz="2800" b="1" dirty="0"/>
          </a:p>
        </p:txBody>
      </p:sp>
      <p:pic>
        <p:nvPicPr>
          <p:cNvPr id="1026" name="Picture 2" descr="https://vest.nlr.no/media/2822544/avling-graf-oekologisk-eple.jpg?width=500&amp;height=385.416666666666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5774" y="365125"/>
            <a:ext cx="7948052" cy="61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lassholder for innhold 7"/>
          <p:cNvSpPr>
            <a:spLocks noGrp="1"/>
          </p:cNvSpPr>
          <p:nvPr>
            <p:ph sz="half" idx="2"/>
          </p:nvPr>
        </p:nvSpPr>
        <p:spPr>
          <a:xfrm>
            <a:off x="6096000" y="1473933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nn-NO" b="1" dirty="0"/>
              <a:t>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43722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800" b="1" dirty="0"/>
              <a:t>2016</a:t>
            </a:r>
            <a:br>
              <a:rPr lang="nb-NO" sz="2800" b="1" dirty="0"/>
            </a:br>
            <a:br>
              <a:rPr lang="nb-NO" sz="2800" b="1" dirty="0"/>
            </a:br>
            <a:r>
              <a:rPr lang="nb-NO" sz="2800" b="1" dirty="0"/>
              <a:t>kg/daa</a:t>
            </a:r>
          </a:p>
        </p:txBody>
      </p:sp>
      <p:pic>
        <p:nvPicPr>
          <p:cNvPr id="2052" name="Picture 4" descr="https://vest.nlr.no/media/2822545/avling-graf-oekologisk-eple-pr-daa.jpg?width=500&amp;height=349.5346432264736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943" y="365125"/>
            <a:ext cx="8742857" cy="61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229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Konklusjon: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dirty="0"/>
              <a:t>Det </a:t>
            </a:r>
            <a:r>
              <a:rPr lang="nb-NO" b="1" dirty="0"/>
              <a:t>ER</a:t>
            </a:r>
            <a:r>
              <a:rPr lang="nb-NO" dirty="0"/>
              <a:t> </a:t>
            </a:r>
            <a:r>
              <a:rPr lang="nb-NO" dirty="0" err="1"/>
              <a:t>mogleg</a:t>
            </a:r>
            <a:r>
              <a:rPr lang="nb-NO" dirty="0"/>
              <a:t> å oppnå stor avling per tre og daa også i økologisk.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Det er stor variasjon mellom </a:t>
            </a:r>
            <a:r>
              <a:rPr lang="nb-NO" dirty="0" err="1"/>
              <a:t>dei</a:t>
            </a:r>
            <a:r>
              <a:rPr lang="nb-NO" dirty="0"/>
              <a:t> undersøkte felta når det gjeld avling og årsaker til utsortering. Stor variasjon </a:t>
            </a:r>
            <a:r>
              <a:rPr lang="nb-NO" dirty="0" err="1"/>
              <a:t>frå</a:t>
            </a:r>
            <a:r>
              <a:rPr lang="nb-NO" dirty="0"/>
              <a:t> år til år i avling og utsortering.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Skal </a:t>
            </a:r>
            <a:r>
              <a:rPr lang="nb-NO" dirty="0" err="1"/>
              <a:t>ein</a:t>
            </a:r>
            <a:r>
              <a:rPr lang="nb-NO" dirty="0"/>
              <a:t> kvantifisere </a:t>
            </a:r>
            <a:r>
              <a:rPr lang="nb-NO" dirty="0" err="1"/>
              <a:t>utfordringane</a:t>
            </a:r>
            <a:r>
              <a:rPr lang="nb-NO" dirty="0"/>
              <a:t> for felta blir "slips", for små eple, </a:t>
            </a:r>
            <a:r>
              <a:rPr lang="nb-NO" dirty="0" err="1"/>
              <a:t>tidleg</a:t>
            </a:r>
            <a:r>
              <a:rPr lang="nb-NO" dirty="0"/>
              <a:t> gnag, lagersopp, rød eplebladlus/luseskade, seint gnag og syreveps </a:t>
            </a:r>
            <a:r>
              <a:rPr lang="nb-NO" dirty="0" err="1"/>
              <a:t>dei</a:t>
            </a:r>
            <a:r>
              <a:rPr lang="nb-NO" dirty="0"/>
              <a:t> mest </a:t>
            </a:r>
            <a:r>
              <a:rPr lang="nb-NO" dirty="0" err="1"/>
              <a:t>dominerande</a:t>
            </a:r>
            <a:r>
              <a:rPr lang="nb-NO" dirty="0"/>
              <a:t> siste året. Enkelt felt har i enkelte år hatt problem med skurv og/eller lus.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Avlingsnivået varierer </a:t>
            </a:r>
            <a:r>
              <a:rPr lang="nb-NO" dirty="0" err="1"/>
              <a:t>frå</a:t>
            </a:r>
            <a:r>
              <a:rPr lang="nb-NO" dirty="0"/>
              <a:t> </a:t>
            </a:r>
            <a:r>
              <a:rPr lang="nb-NO" dirty="0" err="1"/>
              <a:t>nokre</a:t>
            </a:r>
            <a:r>
              <a:rPr lang="nb-NO" dirty="0"/>
              <a:t> hundre til kilo til over 3000 kilo pr daa klasse 1 vare, pressfrukt kjem i tillegg.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Me treng framleis gode (betre!) </a:t>
            </a:r>
            <a:r>
              <a:rPr lang="nb-NO" dirty="0" err="1"/>
              <a:t>talmaterial</a:t>
            </a:r>
            <a:r>
              <a:rPr lang="nb-NO" dirty="0"/>
              <a:t> for avling (også) for økologisk.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733848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tel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Terreng og topografi </a:t>
            </a:r>
            <a:r>
              <a:rPr lang="nb-NO" dirty="0" err="1"/>
              <a:t>skil</a:t>
            </a:r>
            <a:r>
              <a:rPr lang="nb-NO" dirty="0"/>
              <a:t> seg jo </a:t>
            </a:r>
            <a:r>
              <a:rPr lang="nb-NO" dirty="0" err="1"/>
              <a:t>frå</a:t>
            </a:r>
            <a:r>
              <a:rPr lang="nb-NO" dirty="0"/>
              <a:t> aust til vest. Dyrkinga må </a:t>
            </a:r>
            <a:r>
              <a:rPr lang="nb-NO" dirty="0" err="1"/>
              <a:t>difor</a:t>
            </a:r>
            <a:r>
              <a:rPr lang="nb-NO" dirty="0"/>
              <a:t> </a:t>
            </a:r>
            <a:r>
              <a:rPr lang="nb-NO" dirty="0" err="1"/>
              <a:t>tilpassast</a:t>
            </a:r>
            <a:r>
              <a:rPr lang="nb-NO" dirty="0"/>
              <a:t>. Det er fordeler og ulemper med alt. </a:t>
            </a:r>
          </a:p>
        </p:txBody>
      </p:sp>
      <p:pic>
        <p:nvPicPr>
          <p:cNvPr id="17" name="Plassholder for innhold 1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58194"/>
            <a:ext cx="5846274" cy="3888000"/>
          </a:xfrm>
        </p:spPr>
      </p:pic>
      <p:pic>
        <p:nvPicPr>
          <p:cNvPr id="16" name="Plassholder for innhold 15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2501189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200" dirty="0"/>
              <a:t>Med nye dyrkingssystem, </a:t>
            </a:r>
            <a:r>
              <a:rPr lang="nb-NO" sz="3200" dirty="0" err="1"/>
              <a:t>tettare</a:t>
            </a:r>
            <a:r>
              <a:rPr lang="nb-NO" sz="3200" dirty="0"/>
              <a:t> planting, godt egna utstyr og ved å </a:t>
            </a:r>
            <a:r>
              <a:rPr lang="nb-NO" sz="3200" dirty="0" err="1"/>
              <a:t>gjera</a:t>
            </a:r>
            <a:r>
              <a:rPr lang="nb-NO" sz="3200" dirty="0"/>
              <a:t> ting best og </a:t>
            </a:r>
            <a:r>
              <a:rPr lang="nb-NO" sz="3200" dirty="0" err="1"/>
              <a:t>rettast</a:t>
            </a:r>
            <a:r>
              <a:rPr lang="nb-NO" sz="3200" dirty="0"/>
              <a:t> </a:t>
            </a:r>
            <a:r>
              <a:rPr lang="nb-NO" sz="3200" dirty="0" err="1"/>
              <a:t>mogleg</a:t>
            </a:r>
            <a:r>
              <a:rPr lang="nb-NO" sz="3200" dirty="0"/>
              <a:t>, går det fint an å oppnå gode </a:t>
            </a:r>
            <a:r>
              <a:rPr lang="nb-NO" sz="3200" dirty="0" err="1"/>
              <a:t>avlingar</a:t>
            </a:r>
            <a:r>
              <a:rPr lang="nb-NO" sz="3200" dirty="0"/>
              <a:t> også i økologisk!</a:t>
            </a:r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20676" t="15222" r="21705" b="4836"/>
          <a:stretch/>
        </p:blipFill>
        <p:spPr>
          <a:xfrm>
            <a:off x="110197" y="1980353"/>
            <a:ext cx="5181600" cy="4041882"/>
          </a:xfrm>
          <a:prstGeom prst="rect">
            <a:avLst/>
          </a:prstGeom>
        </p:spPr>
      </p:pic>
      <p:pic>
        <p:nvPicPr>
          <p:cNvPr id="6" name="Plassholder for innhold 5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5839"/>
          <a:stretch/>
        </p:blipFill>
        <p:spPr>
          <a:xfrm>
            <a:off x="5433718" y="1980353"/>
            <a:ext cx="6758282" cy="404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882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- men må kanskje også ha </a:t>
            </a:r>
            <a:r>
              <a:rPr lang="nb-NO" dirty="0" err="1"/>
              <a:t>eit</a:t>
            </a:r>
            <a:r>
              <a:rPr lang="nb-NO" dirty="0"/>
              <a:t> utvida sortiment for å styrka økonomien. </a:t>
            </a:r>
          </a:p>
        </p:txBody>
      </p:sp>
      <p:pic>
        <p:nvPicPr>
          <p:cNvPr id="8" name="Plassholder for innhold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490" y="457200"/>
            <a:ext cx="3429000" cy="4572000"/>
          </a:xfrm>
        </p:spPr>
      </p:pic>
      <p:sp>
        <p:nvSpPr>
          <p:cNvPr id="11" name="Plassholder for tekst 10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9" name="Plassholder for innhold 8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450944"/>
            <a:ext cx="5181600" cy="3886200"/>
          </a:xfrm>
        </p:spPr>
      </p:pic>
      <p:pic>
        <p:nvPicPr>
          <p:cNvPr id="12" name="Bild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392" y="3457144"/>
            <a:ext cx="5119098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914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762</Words>
  <Application>Microsoft Office PowerPoint</Application>
  <PresentationFormat>Widescreen</PresentationFormat>
  <Paragraphs>161</Paragraphs>
  <Slides>20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Office-tema</vt:lpstr>
      <vt:lpstr>Avling i økologisk epledyrking</vt:lpstr>
      <vt:lpstr>Det er underdeking av norsk økologisk F &amp; B</vt:lpstr>
      <vt:lpstr>PowerPoint-presentasjon</vt:lpstr>
      <vt:lpstr>PowerPoint-presentasjon</vt:lpstr>
      <vt:lpstr>PowerPoint-presentasjon</vt:lpstr>
      <vt:lpstr>Litt tal frå Debio per 31.12.2015</vt:lpstr>
      <vt:lpstr>PowerPoint-presentasjon</vt:lpstr>
      <vt:lpstr>PowerPoint-presentasjon</vt:lpstr>
      <vt:lpstr>Mange eldre og ekstensive hagar. Me manglar gode – og oppdaterte avlingstal. Søkt prosjekt!</vt:lpstr>
      <vt:lpstr>Gjort avlings-registreringar i 3 år i felt i Østfold, Vestfold, Hardanger og Sogn </vt:lpstr>
      <vt:lpstr>Det er i denne undersøkelsen ikkje sett på kva utlag forskjelleg stell og oppfølging har hatt for sorteringsresultatet. Felta er stelt på vanleg måte og det er ikkje gjort ekstra tiltak i felta. Epla vart hausta i ein omgang ved rett haustetid for sorten. </vt:lpstr>
      <vt:lpstr>2015 kg/tre</vt:lpstr>
      <vt:lpstr>2015 kg/daa</vt:lpstr>
      <vt:lpstr>2016 Tabell 1: viser sammensatt oversikt for tre felt med Raud Aroma. Kvart eple blir undersøkt og kryssa av for feilfritt eller gi ei  forklaring på problemet i en matrise med 35 forskjellige årsaker. </vt:lpstr>
      <vt:lpstr>2016  kg/tre</vt:lpstr>
      <vt:lpstr>2016  kg/daa</vt:lpstr>
      <vt:lpstr>Konklusjon: </vt:lpstr>
      <vt:lpstr>Terreng og topografi skil seg jo frå aust til vest. Dyrkinga må difor tilpassast. Det er fordeler og ulemper med alt. </vt:lpstr>
      <vt:lpstr>Med nye dyrkingssystem, tettare planting, godt egna utstyr og ved å gjera ting best og rettast mogleg, går det fint an å oppnå gode avlingar også i økologisk!</vt:lpstr>
      <vt:lpstr>- men må kanskje også ha eit utvida sortiment for å styrka økonomien.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Avling i økologisk epledyrking</dc:title>
  <dc:creator>Marianne</dc:creator>
  <cp:lastModifiedBy>Marianne</cp:lastModifiedBy>
  <cp:revision>75</cp:revision>
  <dcterms:created xsi:type="dcterms:W3CDTF">2017-03-13T20:02:56Z</dcterms:created>
  <dcterms:modified xsi:type="dcterms:W3CDTF">2017-03-15T08:55:33Z</dcterms:modified>
</cp:coreProperties>
</file>