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69" r:id="rId4"/>
    <p:sldId id="259" r:id="rId5"/>
    <p:sldId id="271" r:id="rId6"/>
    <p:sldId id="276" r:id="rId7"/>
    <p:sldId id="287" r:id="rId8"/>
    <p:sldId id="286" r:id="rId9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45" autoAdjust="0"/>
  </p:normalViewPr>
  <p:slideViewPr>
    <p:cSldViewPr>
      <p:cViewPr>
        <p:scale>
          <a:sx n="81" d="100"/>
          <a:sy n="81" d="100"/>
        </p:scale>
        <p:origin x="-946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71347C-F89C-4998-9E09-DFA53B01A017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817BDC-131A-475D-939E-4FFFFDDDFE8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21274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«Årsmøte»</a:t>
            </a:r>
          </a:p>
        </p:txBody>
      </p:sp>
      <p:sp>
        <p:nvSpPr>
          <p:cNvPr id="307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41A46C6-43D4-4AD4-B56C-985D905361C0}" type="slidenum">
              <a:rPr lang="nb-NO" altLang="nb-NO" smtClean="0"/>
              <a:pPr>
                <a:spcBef>
                  <a:spcPct val="0"/>
                </a:spcBef>
              </a:pPr>
              <a:t>1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3174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B3F907-2038-4FB6-B94C-218D90EB4EAA}" type="slidenum">
              <a:rPr lang="nb-NO" altLang="nb-NO"/>
              <a:pPr algn="r" eaLnBrk="1" hangingPunct="1">
                <a:spcBef>
                  <a:spcPct val="0"/>
                </a:spcBef>
              </a:pPr>
              <a:t>2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69D989A-6036-49D0-9774-7CDA2FB0E8DF}" type="slidenum">
              <a:rPr lang="nb-NO" altLang="nb-NO" smtClean="0"/>
              <a:pPr>
                <a:spcBef>
                  <a:spcPct val="0"/>
                </a:spcBef>
              </a:pPr>
              <a:t>3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De nederst punktene – gå nærmere inn på</a:t>
            </a:r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06DCD45-5F96-417A-9F47-9973DA6889DE}" type="slidenum">
              <a:rPr lang="nb-NO" altLang="nb-NO" smtClean="0"/>
              <a:pPr>
                <a:spcBef>
                  <a:spcPct val="0"/>
                </a:spcBef>
              </a:pPr>
              <a:t>4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nb-NO" altLang="nb-NO" smtClean="0"/>
              <a:t>Grofondet -  kompetansebygging. </a:t>
            </a:r>
          </a:p>
          <a:p>
            <a:pPr lvl="1"/>
            <a:r>
              <a:rPr lang="nb-NO" altLang="nb-NO" smtClean="0"/>
              <a:t>Tema til masteroppgaver, gjerne som en del av et større prosjekt. </a:t>
            </a:r>
          </a:p>
          <a:p>
            <a:pPr lvl="1"/>
            <a:r>
              <a:rPr lang="nb-NO" altLang="nb-NO" smtClean="0"/>
              <a:t>Studentbesøk; Maarud, NIBIO. Oppfordre andre.</a:t>
            </a:r>
          </a:p>
          <a:p>
            <a:pPr lvl="1"/>
            <a:r>
              <a:rPr lang="nb-NO" altLang="nb-NO" smtClean="0"/>
              <a:t>Kunnskaps-/utdanningsmesser?</a:t>
            </a:r>
          </a:p>
          <a:p>
            <a:pPr lvl="1"/>
            <a:endParaRPr lang="nb-NO" altLang="nb-NO" smtClean="0"/>
          </a:p>
          <a:p>
            <a:pPr lvl="1"/>
            <a:r>
              <a:rPr lang="nb-NO" altLang="nb-NO" smtClean="0"/>
              <a:t>CO2 på lager og betydning på akrylamid (RFF innlandet kvalifiseringsstøtte?)</a:t>
            </a:r>
          </a:p>
          <a:p>
            <a:pPr lvl="1"/>
            <a:r>
              <a:rPr lang="nb-NO" altLang="nb-NO" smtClean="0"/>
              <a:t>Felles dokumentasjonsverktøy for bransjen</a:t>
            </a:r>
          </a:p>
        </p:txBody>
      </p:sp>
      <p:sp>
        <p:nvSpPr>
          <p:cNvPr id="34820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1FE311-F646-4608-BD79-E093E67A3665}" type="slidenum">
              <a:rPr lang="nb-NO" altLang="nb-NO"/>
              <a:pPr algn="r" eaLnBrk="1" hangingPunct="1">
                <a:spcBef>
                  <a:spcPct val="0"/>
                </a:spcBef>
              </a:pPr>
              <a:t>6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nb-NO" altLang="nb-NO" smtClean="0"/>
              <a:t>Grofondet -  kompetansebygging. </a:t>
            </a:r>
          </a:p>
          <a:p>
            <a:pPr lvl="1"/>
            <a:r>
              <a:rPr lang="nb-NO" altLang="nb-NO" smtClean="0"/>
              <a:t>Tema til masteroppgaver, gjerne som en del av et større prosjekt. </a:t>
            </a:r>
          </a:p>
          <a:p>
            <a:pPr lvl="1"/>
            <a:r>
              <a:rPr lang="nb-NO" altLang="nb-NO" smtClean="0"/>
              <a:t>Studentbesøk; Maarud, NIBIO. Oppfordre andre.</a:t>
            </a:r>
          </a:p>
          <a:p>
            <a:pPr lvl="1"/>
            <a:r>
              <a:rPr lang="nb-NO" altLang="nb-NO" smtClean="0"/>
              <a:t>Kunnskaps-/utdanningsmesser?</a:t>
            </a:r>
          </a:p>
          <a:p>
            <a:pPr lvl="1"/>
            <a:endParaRPr lang="nb-NO" altLang="nb-NO" smtClean="0"/>
          </a:p>
          <a:p>
            <a:pPr lvl="1"/>
            <a:r>
              <a:rPr lang="nb-NO" altLang="nb-NO" smtClean="0"/>
              <a:t>CO2 på lager og betydning på akrylamid (RFF innlandet kvalifiseringsstøtte?)</a:t>
            </a:r>
          </a:p>
          <a:p>
            <a:pPr lvl="1"/>
            <a:r>
              <a:rPr lang="nb-NO" altLang="nb-NO" smtClean="0"/>
              <a:t>Felles dokumentasjonsverktøy for bransjen</a:t>
            </a:r>
          </a:p>
        </p:txBody>
      </p:sp>
      <p:sp>
        <p:nvSpPr>
          <p:cNvPr id="35844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FC567C-37BF-4C4E-B1C3-CD3C1D22FE15}" type="slidenum">
              <a:rPr lang="nb-NO" altLang="nb-NO"/>
              <a:pPr algn="r" eaLnBrk="1" hangingPunct="1">
                <a:spcBef>
                  <a:spcPct val="0"/>
                </a:spcBef>
              </a:pPr>
              <a:t>7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B553875-DD51-4D91-ACED-43A5C34F630D}" type="slidenum">
              <a:rPr lang="nb-NO" altLang="nb-NO" smtClean="0"/>
              <a:pPr>
                <a:spcBef>
                  <a:spcPct val="0"/>
                </a:spcBef>
              </a:pPr>
              <a:t>8</a:t>
            </a:fld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ve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4134"/>
          <a:stretch>
            <a:fillRect/>
          </a:stretch>
        </p:blipFill>
        <p:spPr bwMode="auto">
          <a:xfrm>
            <a:off x="-9525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076450"/>
            <a:ext cx="17414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1941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å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r="12370"/>
          <a:stretch>
            <a:fillRect/>
          </a:stretch>
        </p:blipFill>
        <p:spPr bwMode="auto">
          <a:xfrm>
            <a:off x="-36513" y="7938"/>
            <a:ext cx="9217026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457200" y="6264275"/>
            <a:ext cx="8242300" cy="7143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 dirty="0"/>
          </a:p>
        </p:txBody>
      </p:sp>
      <p:sp>
        <p:nvSpPr>
          <p:cNvPr id="6" name="Rectangle 17"/>
          <p:cNvSpPr/>
          <p:nvPr/>
        </p:nvSpPr>
        <p:spPr>
          <a:xfrm>
            <a:off x="457200" y="1808163"/>
            <a:ext cx="8242300" cy="71437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385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939862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sp>
        <p:nvSpPr>
          <p:cNvPr id="5" name="Rectangle 8"/>
          <p:cNvSpPr/>
          <p:nvPr/>
        </p:nvSpPr>
        <p:spPr>
          <a:xfrm>
            <a:off x="457200" y="6264275"/>
            <a:ext cx="8242300" cy="7143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457200" y="1808163"/>
            <a:ext cx="8242300" cy="71437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>
              <a:solidFill>
                <a:schemeClr val="bg1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385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724148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utfallende bilde el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9984"/>
            <a:ext cx="9144000" cy="4698869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BF0E9625-62B1-4998-A143-3AE942F90C38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869D7B92-3879-4D86-99F5-A39C71CEE63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80284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9901" y="1559984"/>
            <a:ext cx="4119032" cy="470877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80468" y="1559984"/>
            <a:ext cx="4119032" cy="470877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74C1BFEA-C4E6-44E6-AAC0-66D614EA4C8F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47D08763-A470-44DF-AC22-C453AB08392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056490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9901" y="1559984"/>
            <a:ext cx="2722036" cy="469886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207810" y="1559984"/>
            <a:ext cx="2753782" cy="469886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977464" y="1559984"/>
            <a:ext cx="2722036" cy="4698869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6C23F606-B0A0-45BB-AD06-0DC526CF6FFB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7DE21974-0B5D-4D91-8E66-25D06A94861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03402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2" y="292100"/>
            <a:ext cx="3949699" cy="1024467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3949700" cy="470242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68863" y="503240"/>
            <a:ext cx="3830637" cy="5765517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28850128-CD7A-4151-B693-D800B7739D2C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0AAA0BA5-FEBD-41F8-95A3-5921A8D2B57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301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26352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7D3B63A9-8EAB-4599-B272-C8BF924282B5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509003F3-5E74-42F7-B770-355AD8CBA9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3218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897AB0AA-864B-47E4-BE6B-D3E02BCEB515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F84B9D63-30FF-498C-B27C-C6FD605D439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3754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4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4134"/>
          <a:stretch>
            <a:fillRect/>
          </a:stretch>
        </p:blipFill>
        <p:spPr bwMode="auto">
          <a:xfrm>
            <a:off x="-9525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457200" y="6264275"/>
            <a:ext cx="8242300" cy="714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sp>
        <p:nvSpPr>
          <p:cNvPr id="6" name="Rectangle 18"/>
          <p:cNvSpPr/>
          <p:nvPr/>
        </p:nvSpPr>
        <p:spPr>
          <a:xfrm>
            <a:off x="457200" y="1808163"/>
            <a:ext cx="8242300" cy="71437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385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482760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4134"/>
          <a:stretch>
            <a:fillRect/>
          </a:stretch>
        </p:blipFill>
        <p:spPr bwMode="auto">
          <a:xfrm>
            <a:off x="-9525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457200" y="6273800"/>
            <a:ext cx="8242300" cy="714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sp>
        <p:nvSpPr>
          <p:cNvPr id="6" name="Rectangle 18"/>
          <p:cNvSpPr/>
          <p:nvPr/>
        </p:nvSpPr>
        <p:spPr>
          <a:xfrm>
            <a:off x="457200" y="1808163"/>
            <a:ext cx="8242300" cy="71437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385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8955685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224C-E8B4-45FC-B226-6A623F20C3A7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B20B-4FEC-4E5A-B5C9-261B57A1EC6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81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3C01-DCDA-41B6-9001-964DEF812171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E2E-3A77-41EA-B6F3-3FE8D270E81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42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8229600" cy="4704016"/>
          </a:xfrm>
        </p:spPr>
        <p:txBody>
          <a:bodyPr/>
          <a:lstStyle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2188BDAE-92FC-4651-A922-C66799EED7DB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5BC6299F-8EA1-4B45-A9A1-C08F662878B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2826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me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3949700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49800" y="1559984"/>
            <a:ext cx="3949700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D3FFBB1A-D112-4447-AE78-51D05A6AB985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2FE24338-6706-4C5F-AD54-580FF991CEB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606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3866"/>
            <a:ext cx="39600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883"/>
            <a:ext cx="39600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63866"/>
            <a:ext cx="39624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372883"/>
            <a:ext cx="39624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00E70D95-19C6-43DA-A4EA-57D04D652B46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8BCFCFF8-934D-4B77-8A4E-B806E3287AE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096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object 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8216900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5AC5F8B6-046A-498E-BBEE-98031AFDDB2D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781C666D-B64A-4F94-9F62-6D267CC98F9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6830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12370"/>
          <a:stretch>
            <a:fillRect/>
          </a:stretch>
        </p:blipFill>
        <p:spPr bwMode="auto">
          <a:xfrm>
            <a:off x="-36513" y="0"/>
            <a:ext cx="9288463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385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457200" y="6264275"/>
            <a:ext cx="8242300" cy="71438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sp>
        <p:nvSpPr>
          <p:cNvPr id="7" name="Rectangle 16"/>
          <p:cNvSpPr/>
          <p:nvPr/>
        </p:nvSpPr>
        <p:spPr>
          <a:xfrm>
            <a:off x="457200" y="1808163"/>
            <a:ext cx="8242300" cy="7143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140467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fj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8940"/>
          <a:stretch>
            <a:fillRect/>
          </a:stretch>
        </p:blipFill>
        <p:spPr bwMode="auto">
          <a:xfrm>
            <a:off x="-36513" y="0"/>
            <a:ext cx="921702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457200" y="6264275"/>
            <a:ext cx="8242300" cy="7143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 dirty="0"/>
          </a:p>
        </p:txBody>
      </p:sp>
      <p:sp>
        <p:nvSpPr>
          <p:cNvPr id="6" name="Rectangle 19"/>
          <p:cNvSpPr/>
          <p:nvPr/>
        </p:nvSpPr>
        <p:spPr>
          <a:xfrm>
            <a:off x="457200" y="1808163"/>
            <a:ext cx="8242300" cy="7143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385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770640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m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8940"/>
          <a:stretch>
            <a:fillRect/>
          </a:stretch>
        </p:blipFill>
        <p:spPr bwMode="auto">
          <a:xfrm>
            <a:off x="-36513" y="7938"/>
            <a:ext cx="9217026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/>
          <p:nvPr/>
        </p:nvSpPr>
        <p:spPr>
          <a:xfrm>
            <a:off x="457200" y="6264275"/>
            <a:ext cx="8242300" cy="7143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sp>
        <p:nvSpPr>
          <p:cNvPr id="6" name="Rectangle 17"/>
          <p:cNvSpPr/>
          <p:nvPr/>
        </p:nvSpPr>
        <p:spPr>
          <a:xfrm>
            <a:off x="457200" y="1808163"/>
            <a:ext cx="8242300" cy="71437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385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7123339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292100"/>
            <a:ext cx="82296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0" y="1560513"/>
            <a:ext cx="82296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863" y="6392863"/>
            <a:ext cx="1100137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BFC33332-D98B-4096-8CF6-F1CF20C83882}" type="datetimeFigureOut">
              <a:rPr lang="nb-NO"/>
              <a:pPr>
                <a:defRPr/>
              </a:pPr>
              <a:t>18.01.2017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863"/>
            <a:ext cx="5080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>
              <a:defRPr/>
            </a:pPr>
            <a:fld id="{082BC0CA-5CE4-4305-863C-34292ED0F1E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2" name="Rectangle 11"/>
          <p:cNvSpPr/>
          <p:nvPr/>
        </p:nvSpPr>
        <p:spPr>
          <a:xfrm>
            <a:off x="457200" y="6264275"/>
            <a:ext cx="8242300" cy="71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 dirty="0"/>
          </a:p>
        </p:txBody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24613"/>
            <a:ext cx="8143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8191500" y="6392863"/>
            <a:ext cx="0" cy="360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5738" y="6392863"/>
            <a:ext cx="55721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21" r:id="rId20"/>
    <p:sldLayoutId id="2147483822" r:id="rId2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08013" rtl="0" eaLnBrk="0" fontAlgn="base" hangingPunct="0">
        <a:lnSpc>
          <a:spcPts val="4538"/>
        </a:lnSpc>
        <a:spcBef>
          <a:spcPct val="0"/>
        </a:spcBef>
        <a:spcAft>
          <a:spcPct val="0"/>
        </a:spcAft>
        <a:defRPr sz="3700" kern="1400" spc="133">
          <a:solidFill>
            <a:schemeClr val="tx1"/>
          </a:solidFill>
          <a:latin typeface="+mj-lt"/>
          <a:ea typeface="+mj-ea"/>
          <a:cs typeface="+mj-cs"/>
        </a:defRPr>
      </a:lvl1pPr>
      <a:lvl2pPr algn="l" defTabSz="608013" rtl="0" eaLnBrk="0" fontAlgn="base" hangingPunct="0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l" defTabSz="608013" rtl="0" eaLnBrk="0" fontAlgn="base" hangingPunct="0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l" defTabSz="608013" rtl="0" eaLnBrk="0" fontAlgn="base" hangingPunct="0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l" defTabSz="608013" rtl="0" eaLnBrk="0" fontAlgn="base" hangingPunct="0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457200" algn="l" defTabSz="608013" rtl="0" fontAlgn="base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914400" algn="l" defTabSz="608013" rtl="0" fontAlgn="base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371600" algn="l" defTabSz="608013" rtl="0" fontAlgn="base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828800" algn="l" defTabSz="608013" rtl="0" fontAlgn="base">
        <a:lnSpc>
          <a:spcPts val="45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360363" indent="-360363" algn="l" defTabSz="608013" rtl="0" eaLnBrk="0" fontAlgn="base" hangingPunct="0">
        <a:spcBef>
          <a:spcPts val="800"/>
        </a:spcBef>
        <a:spcAft>
          <a:spcPct val="0"/>
        </a:spcAft>
        <a:buFont typeface="Lucida Grande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608013" rtl="0" eaLnBrk="0" fontAlgn="base" hangingPunct="0">
        <a:spcBef>
          <a:spcPts val="800"/>
        </a:spcBef>
        <a:spcAft>
          <a:spcPct val="0"/>
        </a:spcAft>
        <a:buFont typeface="Arial Bold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608013" rtl="0" eaLnBrk="0" fontAlgn="base" hangingPunct="0">
        <a:spcBef>
          <a:spcPts val="8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Georgia"/>
          <a:ea typeface="+mn-ea"/>
          <a:cs typeface="+mn-cs"/>
        </a:defRPr>
      </a:lvl4pPr>
      <a:lvl5pPr marL="27416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Georgia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hyperlink" Target="http://www.google.no/url?sa=i&amp;rct=j&amp;q=&amp;esrc=s&amp;frm=1&amp;source=images&amp;cd=&amp;cad=rja&amp;docid=ZgVQwlI1UzU2xM&amp;tbnid=Za3Yn3UGuOlx3M:&amp;ved=0CAUQjRw&amp;url=http%3A%2F%2Fkattemorskosekrok.blogspot.com%2F&amp;ei=B4dvUvyFCKvU4wS2q4HYDw&amp;bvm=bv.55123115,d.bGE&amp;psig=AFQjCNG_He_4oGp82zFiscSWey9lDR1fvQ&amp;ust=138312716896548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tromspotet.no/" TargetMode="External"/><Relationship Id="rId18" Type="http://schemas.openxmlformats.org/officeDocument/2006/relationships/image" Target="../media/image19.jpeg"/><Relationship Id="rId26" Type="http://schemas.openxmlformats.org/officeDocument/2006/relationships/hyperlink" Target="http://www.nampro.no/" TargetMode="External"/><Relationship Id="rId39" Type="http://schemas.openxmlformats.org/officeDocument/2006/relationships/hyperlink" Target="http://www.gartnerforbundet.no/" TargetMode="External"/><Relationship Id="rId3" Type="http://schemas.openxmlformats.org/officeDocument/2006/relationships/hyperlink" Target="http://www.potet.no/12722" TargetMode="External"/><Relationship Id="rId21" Type="http://schemas.openxmlformats.org/officeDocument/2006/relationships/image" Target="../media/image21.jpeg"/><Relationship Id="rId34" Type="http://schemas.openxmlformats.org/officeDocument/2006/relationships/image" Target="../media/image28.png"/><Relationship Id="rId42" Type="http://schemas.openxmlformats.org/officeDocument/2006/relationships/image" Target="../media/image35.png"/><Relationship Id="rId47" Type="http://schemas.openxmlformats.org/officeDocument/2006/relationships/image" Target="../media/image39.jpeg"/><Relationship Id="rId50" Type="http://schemas.openxmlformats.org/officeDocument/2006/relationships/image" Target="../media/image41.jpeg"/><Relationship Id="rId7" Type="http://schemas.openxmlformats.org/officeDocument/2006/relationships/hyperlink" Target="http://www.gartner.no/" TargetMode="External"/><Relationship Id="rId12" Type="http://schemas.openxmlformats.org/officeDocument/2006/relationships/image" Target="../media/image16.jpeg"/><Relationship Id="rId17" Type="http://schemas.openxmlformats.org/officeDocument/2006/relationships/hyperlink" Target="http://www.yara.no/" TargetMode="External"/><Relationship Id="rId25" Type="http://schemas.openxmlformats.org/officeDocument/2006/relationships/image" Target="../media/image23.jpeg"/><Relationship Id="rId33" Type="http://schemas.openxmlformats.org/officeDocument/2006/relationships/image" Target="../media/image27.jpeg"/><Relationship Id="rId38" Type="http://schemas.openxmlformats.org/officeDocument/2006/relationships/image" Target="../media/image32.png"/><Relationship Id="rId46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20" Type="http://schemas.openxmlformats.org/officeDocument/2006/relationships/hyperlink" Target="http://findus.no/" TargetMode="External"/><Relationship Id="rId29" Type="http://schemas.openxmlformats.org/officeDocument/2006/relationships/image" Target="../media/image25.jpe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hyperlink" Target="http://www.hoff.no/" TargetMode="External"/><Relationship Id="rId24" Type="http://schemas.openxmlformats.org/officeDocument/2006/relationships/hyperlink" Target="http://www.potet.no/8246" TargetMode="External"/><Relationship Id="rId32" Type="http://schemas.openxmlformats.org/officeDocument/2006/relationships/hyperlink" Target="http://www.syngenta.com/country/no/no/plantevern/kulturer/Pages/poteter.aspx" TargetMode="External"/><Relationship Id="rId37" Type="http://schemas.openxmlformats.org/officeDocument/2006/relationships/image" Target="../media/image31.png"/><Relationship Id="rId40" Type="http://schemas.openxmlformats.org/officeDocument/2006/relationships/image" Target="../media/image33.jpeg"/><Relationship Id="rId45" Type="http://schemas.openxmlformats.org/officeDocument/2006/relationships/image" Target="../media/image37.jpeg"/><Relationship Id="rId5" Type="http://schemas.openxmlformats.org/officeDocument/2006/relationships/hyperlink" Target="http://www.bama.no/" TargetMode="External"/><Relationship Id="rId15" Type="http://schemas.openxmlformats.org/officeDocument/2006/relationships/hyperlink" Target="http://www.norgro.no/" TargetMode="External"/><Relationship Id="rId23" Type="http://schemas.openxmlformats.org/officeDocument/2006/relationships/image" Target="../media/image22.jpeg"/><Relationship Id="rId28" Type="http://schemas.openxmlformats.org/officeDocument/2006/relationships/hyperlink" Target="http://www.potet.no/13609/" TargetMode="External"/><Relationship Id="rId36" Type="http://schemas.openxmlformats.org/officeDocument/2006/relationships/image" Target="../media/image30.jpeg"/><Relationship Id="rId49" Type="http://schemas.openxmlformats.org/officeDocument/2006/relationships/hyperlink" Target="http://www.potet.no/8163" TargetMode="External"/><Relationship Id="rId10" Type="http://schemas.openxmlformats.org/officeDocument/2006/relationships/image" Target="../media/image15.jpeg"/><Relationship Id="rId19" Type="http://schemas.openxmlformats.org/officeDocument/2006/relationships/image" Target="../media/image20.jpeg"/><Relationship Id="rId31" Type="http://schemas.openxmlformats.org/officeDocument/2006/relationships/image" Target="../media/image26.jpeg"/><Relationship Id="rId44" Type="http://schemas.openxmlformats.org/officeDocument/2006/relationships/image" Target="../media/image36.jpeg"/><Relationship Id="rId52" Type="http://schemas.openxmlformats.org/officeDocument/2006/relationships/image" Target="../media/image42.jpeg"/><Relationship Id="rId4" Type="http://schemas.openxmlformats.org/officeDocument/2006/relationships/image" Target="../media/image12.jpeg"/><Relationship Id="rId9" Type="http://schemas.openxmlformats.org/officeDocument/2006/relationships/hyperlink" Target="http://www.graminor.no/" TargetMode="External"/><Relationship Id="rId14" Type="http://schemas.openxmlformats.org/officeDocument/2006/relationships/image" Target="../media/image17.jpeg"/><Relationship Id="rId22" Type="http://schemas.openxmlformats.org/officeDocument/2006/relationships/hyperlink" Target="http://www.maarud.no/" TargetMode="External"/><Relationship Id="rId27" Type="http://schemas.openxmlformats.org/officeDocument/2006/relationships/image" Target="../media/image24.jpeg"/><Relationship Id="rId30" Type="http://schemas.openxmlformats.org/officeDocument/2006/relationships/hyperlink" Target="http://www.potet.no/18774/" TargetMode="External"/><Relationship Id="rId35" Type="http://schemas.openxmlformats.org/officeDocument/2006/relationships/image" Target="../media/image29.png"/><Relationship Id="rId43" Type="http://schemas.openxmlformats.org/officeDocument/2006/relationships/hyperlink" Target="http://www.kims.no/" TargetMode="External"/><Relationship Id="rId48" Type="http://schemas.openxmlformats.org/officeDocument/2006/relationships/image" Target="../media/image40.jpeg"/><Relationship Id="rId8" Type="http://schemas.openxmlformats.org/officeDocument/2006/relationships/image" Target="../media/image14.jpeg"/><Relationship Id="rId51" Type="http://schemas.openxmlformats.org/officeDocument/2006/relationships/hyperlink" Target="http://www.fka.n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agforum@potet.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otet.n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potet.no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et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tromspotet.no/" TargetMode="External"/><Relationship Id="rId18" Type="http://schemas.openxmlformats.org/officeDocument/2006/relationships/image" Target="../media/image19.jpeg"/><Relationship Id="rId26" Type="http://schemas.openxmlformats.org/officeDocument/2006/relationships/image" Target="../media/image24.jpeg"/><Relationship Id="rId39" Type="http://schemas.openxmlformats.org/officeDocument/2006/relationships/image" Target="../media/image33.jpeg"/><Relationship Id="rId3" Type="http://schemas.openxmlformats.org/officeDocument/2006/relationships/hyperlink" Target="http://www.potet.no/12722" TargetMode="External"/><Relationship Id="rId21" Type="http://schemas.openxmlformats.org/officeDocument/2006/relationships/hyperlink" Target="http://www.maarud.no/" TargetMode="External"/><Relationship Id="rId34" Type="http://schemas.openxmlformats.org/officeDocument/2006/relationships/image" Target="../media/image29.png"/><Relationship Id="rId42" Type="http://schemas.openxmlformats.org/officeDocument/2006/relationships/image" Target="../media/image36.jpeg"/><Relationship Id="rId47" Type="http://schemas.openxmlformats.org/officeDocument/2006/relationships/hyperlink" Target="http://www.potet.no/8163" TargetMode="External"/><Relationship Id="rId50" Type="http://schemas.openxmlformats.org/officeDocument/2006/relationships/image" Target="../media/image42.jpeg"/><Relationship Id="rId7" Type="http://schemas.openxmlformats.org/officeDocument/2006/relationships/hyperlink" Target="http://www.gartner.no/" TargetMode="External"/><Relationship Id="rId12" Type="http://schemas.openxmlformats.org/officeDocument/2006/relationships/image" Target="../media/image16.jpeg"/><Relationship Id="rId17" Type="http://schemas.openxmlformats.org/officeDocument/2006/relationships/hyperlink" Target="http://www.yara.no/" TargetMode="External"/><Relationship Id="rId25" Type="http://schemas.openxmlformats.org/officeDocument/2006/relationships/hyperlink" Target="http://www.nampro.no/" TargetMode="External"/><Relationship Id="rId33" Type="http://schemas.openxmlformats.org/officeDocument/2006/relationships/image" Target="../media/image28.png"/><Relationship Id="rId38" Type="http://schemas.openxmlformats.org/officeDocument/2006/relationships/hyperlink" Target="http://www.gartnerforbundet.no/" TargetMode="External"/><Relationship Id="rId46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jpeg"/><Relationship Id="rId20" Type="http://schemas.openxmlformats.org/officeDocument/2006/relationships/image" Target="../media/image21.jpeg"/><Relationship Id="rId29" Type="http://schemas.openxmlformats.org/officeDocument/2006/relationships/hyperlink" Target="http://www.potet.no/18774/" TargetMode="External"/><Relationship Id="rId41" Type="http://schemas.openxmlformats.org/officeDocument/2006/relationships/hyperlink" Target="http://www.kims.n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hyperlink" Target="http://www.hoff.no/" TargetMode="External"/><Relationship Id="rId24" Type="http://schemas.openxmlformats.org/officeDocument/2006/relationships/image" Target="../media/image23.jpeg"/><Relationship Id="rId32" Type="http://schemas.openxmlformats.org/officeDocument/2006/relationships/image" Target="../media/image27.jpe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39.jpeg"/><Relationship Id="rId5" Type="http://schemas.openxmlformats.org/officeDocument/2006/relationships/hyperlink" Target="http://www.bama.no/" TargetMode="External"/><Relationship Id="rId15" Type="http://schemas.openxmlformats.org/officeDocument/2006/relationships/hyperlink" Target="http://www.norgro.no/" TargetMode="External"/><Relationship Id="rId23" Type="http://schemas.openxmlformats.org/officeDocument/2006/relationships/hyperlink" Target="http://www.potet.no/8246" TargetMode="External"/><Relationship Id="rId28" Type="http://schemas.openxmlformats.org/officeDocument/2006/relationships/image" Target="../media/image25.jpeg"/><Relationship Id="rId36" Type="http://schemas.openxmlformats.org/officeDocument/2006/relationships/image" Target="../media/image31.png"/><Relationship Id="rId49" Type="http://schemas.openxmlformats.org/officeDocument/2006/relationships/hyperlink" Target="http://www.fka.no/" TargetMode="External"/><Relationship Id="rId10" Type="http://schemas.openxmlformats.org/officeDocument/2006/relationships/image" Target="../media/image15.jpeg"/><Relationship Id="rId19" Type="http://schemas.openxmlformats.org/officeDocument/2006/relationships/hyperlink" Target="http://findus.no/" TargetMode="External"/><Relationship Id="rId31" Type="http://schemas.openxmlformats.org/officeDocument/2006/relationships/hyperlink" Target="http://www.syngenta.com/country/no/no/plantevern/kulturer/Pages/poteter.aspx" TargetMode="External"/><Relationship Id="rId44" Type="http://schemas.openxmlformats.org/officeDocument/2006/relationships/image" Target="../media/image38.png"/><Relationship Id="rId4" Type="http://schemas.openxmlformats.org/officeDocument/2006/relationships/image" Target="../media/image12.jpeg"/><Relationship Id="rId9" Type="http://schemas.openxmlformats.org/officeDocument/2006/relationships/hyperlink" Target="http://www.graminor.no/" TargetMode="External"/><Relationship Id="rId14" Type="http://schemas.openxmlformats.org/officeDocument/2006/relationships/image" Target="../media/image17.jpeg"/><Relationship Id="rId22" Type="http://schemas.openxmlformats.org/officeDocument/2006/relationships/image" Target="../media/image22.jpeg"/><Relationship Id="rId27" Type="http://schemas.openxmlformats.org/officeDocument/2006/relationships/hyperlink" Target="http://www.potet.no/13609/" TargetMode="External"/><Relationship Id="rId30" Type="http://schemas.openxmlformats.org/officeDocument/2006/relationships/image" Target="../media/image26.jpeg"/><Relationship Id="rId35" Type="http://schemas.openxmlformats.org/officeDocument/2006/relationships/image" Target="../media/image30.jpeg"/><Relationship Id="rId43" Type="http://schemas.openxmlformats.org/officeDocument/2006/relationships/image" Target="../media/image37.jpeg"/><Relationship Id="rId48" Type="http://schemas.openxmlformats.org/officeDocument/2006/relationships/image" Target="../media/image41.jpeg"/><Relationship Id="rId8" Type="http://schemas.openxmlformats.org/officeDocument/2006/relationships/image" Target="../media/image14.jpeg"/><Relationship Id="rId51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ctrTitle"/>
          </p:nvPr>
        </p:nvSpPr>
        <p:spPr>
          <a:xfrm>
            <a:off x="107950" y="3500438"/>
            <a:ext cx="8496300" cy="1470025"/>
          </a:xfrm>
        </p:spPr>
        <p:txBody>
          <a:bodyPr>
            <a:normAutofit fontScale="90000"/>
          </a:bodyPr>
          <a:lstStyle/>
          <a:p>
            <a:pPr algn="ctr" defTabSz="609585" eaLnBrk="1" fontAlgn="auto" hangingPunct="1">
              <a:lnSpc>
                <a:spcPts val="4533"/>
              </a:lnSpc>
              <a:spcAft>
                <a:spcPts val="0"/>
              </a:spcAft>
              <a:defRPr/>
            </a:pPr>
            <a:r>
              <a:rPr lang="nb-NO" altLang="nb-NO" sz="3733" dirty="0" smtClean="0"/>
              <a:t>Oppdatering om arbeidet i Fagforum Potet</a:t>
            </a:r>
            <a:br>
              <a:rPr lang="nb-NO" altLang="nb-NO" sz="3733" dirty="0" smtClean="0"/>
            </a:br>
            <a:r>
              <a:rPr lang="nb-NO" altLang="nb-NO" sz="2800" dirty="0" smtClean="0"/>
              <a:t>Eldrid Lein Molteberg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1050" y="5013325"/>
            <a:ext cx="4537075" cy="792163"/>
          </a:xfrm>
        </p:spPr>
        <p:txBody>
          <a:bodyPr rtlCol="0">
            <a:normAutofit/>
          </a:bodyPr>
          <a:lstStyle/>
          <a:p>
            <a:pPr defTabSz="60958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2667" dirty="0" smtClean="0"/>
              <a:t>Bransjemøte 19. jan 2017</a:t>
            </a:r>
          </a:p>
        </p:txBody>
      </p:sp>
      <p:pic>
        <p:nvPicPr>
          <p:cNvPr id="21508" name="Bilde 3" descr="Hode pot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0013"/>
          <a:stretch>
            <a:fillRect/>
          </a:stretch>
        </p:blipFill>
        <p:spPr bwMode="auto">
          <a:xfrm>
            <a:off x="1692275" y="6021388"/>
            <a:ext cx="705643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http://1.bp.blogspot.com/-CLSbmcurAMY/TYYi0YeLDoI/AAAAAAAAAPo/Gp8kJA-IbhE/s1600/P2120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b="12206"/>
          <a:stretch>
            <a:fillRect/>
          </a:stretch>
        </p:blipFill>
        <p:spPr bwMode="auto">
          <a:xfrm>
            <a:off x="2555875" y="188913"/>
            <a:ext cx="38877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792162"/>
          </a:xfrm>
        </p:spPr>
        <p:txBody>
          <a:bodyPr/>
          <a:lstStyle/>
          <a:p>
            <a:pPr defTabSz="609585" eaLnBrk="1" fontAlgn="auto" hangingPunct="1">
              <a:lnSpc>
                <a:spcPts val="4533"/>
              </a:lnSpc>
              <a:spcAft>
                <a:spcPts val="0"/>
              </a:spcAft>
              <a:defRPr/>
            </a:pPr>
            <a:r>
              <a:rPr lang="nb-NO" altLang="nb-NO" sz="3733" smtClean="0"/>
              <a:t>Organisering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792163" y="981075"/>
            <a:ext cx="8351837" cy="4525963"/>
          </a:xfrm>
        </p:spPr>
        <p:txBody>
          <a:bodyPr rtlCol="0">
            <a:noAutofit/>
          </a:bodyPr>
          <a:lstStyle/>
          <a:p>
            <a:pPr marL="361942" indent="-361942" defTabSz="609585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nb-NO" sz="1800" u="sng" dirty="0"/>
              <a:t>Prosjektkoordinatorer</a:t>
            </a:r>
            <a:r>
              <a:rPr lang="nb-NO" sz="1800" dirty="0"/>
              <a:t> (25% stilling hver</a:t>
            </a:r>
            <a:r>
              <a:rPr lang="nb-NO" sz="1800" dirty="0" smtClean="0"/>
              <a:t>):</a:t>
            </a:r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nb-NO" sz="1800" dirty="0"/>
              <a:t>	</a:t>
            </a:r>
            <a:r>
              <a:rPr lang="nb-NO" sz="1800" dirty="0" smtClean="0"/>
              <a:t>	- </a:t>
            </a:r>
            <a:r>
              <a:rPr lang="nb-NO" sz="1800" b="1" dirty="0" smtClean="0"/>
              <a:t>Pia Heltoft</a:t>
            </a:r>
            <a:r>
              <a:rPr lang="nb-NO" sz="1800" dirty="0" smtClean="0"/>
              <a:t>, NIBIO 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	</a:t>
            </a:r>
            <a:r>
              <a:rPr lang="nb-NO" sz="1800" dirty="0" smtClean="0"/>
              <a:t>- </a:t>
            </a:r>
            <a:r>
              <a:rPr lang="nb-NO" sz="1800" b="1" dirty="0"/>
              <a:t>Borghild Glorvigen</a:t>
            </a:r>
            <a:r>
              <a:rPr lang="nb-NO" sz="1800" dirty="0"/>
              <a:t>, Norsk Landbruksrådgiving </a:t>
            </a:r>
            <a:endParaRPr lang="nb-NO" sz="1800" dirty="0" smtClean="0"/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nb-NO" sz="1800" dirty="0" smtClean="0"/>
              <a:t>Nytt fra 2015: to produsenter, vara for eksterne deltakere </a:t>
            </a:r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nb-NO" sz="1800" u="sng" dirty="0" smtClean="0"/>
              <a:t>Styringsgruppa pr i dag </a:t>
            </a:r>
            <a:r>
              <a:rPr lang="nb-NO" sz="1800" dirty="0" smtClean="0"/>
              <a:t>(</a:t>
            </a:r>
            <a:r>
              <a:rPr lang="nb-NO" sz="1800" dirty="0" err="1" smtClean="0"/>
              <a:t>ca</a:t>
            </a:r>
            <a:r>
              <a:rPr lang="nb-NO" sz="1800" dirty="0" smtClean="0"/>
              <a:t> møter </a:t>
            </a:r>
            <a:r>
              <a:rPr lang="nb-NO" sz="1800" dirty="0" err="1" smtClean="0"/>
              <a:t>ca</a:t>
            </a:r>
            <a:r>
              <a:rPr lang="nb-NO" sz="1800" dirty="0" smtClean="0"/>
              <a:t> 4 g/år):</a:t>
            </a:r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/>
              <a:t>Leder: Eldrid Lein Molteberg, NIBIO</a:t>
            </a:r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/>
              <a:t>Sigbjørn Leidal, Agder Landbruksrådgiving (ny 2016 etter Siri Abrahamsen)</a:t>
            </a:r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/>
              <a:t>Morten </a:t>
            </a:r>
            <a:r>
              <a:rPr lang="nb-NO" sz="1800" dirty="0" err="1" smtClean="0"/>
              <a:t>Snipstad</a:t>
            </a:r>
            <a:r>
              <a:rPr lang="nb-NO" sz="1800" dirty="0" smtClean="0"/>
              <a:t>, COOP (ny 2016 etter Espen Gultvedt). Vara Trygve Kirkerød, Bama</a:t>
            </a:r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/>
              <a:t>Jan Arne Broen, Maarud (ny 2016 etter Solveig Haugan Jonsen). Vara ??</a:t>
            </a:r>
          </a:p>
          <a:p>
            <a:pPr marL="0" indent="0" defTabSz="609585" eaLnBrk="1" fontAlgn="auto" hangingPunct="1">
              <a:spcBef>
                <a:spcPts val="60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nb-NO" sz="1800" dirty="0" smtClean="0"/>
              <a:t>Fra 2015 (erstattet Bjørn </a:t>
            </a:r>
            <a:r>
              <a:rPr lang="nb-NO" sz="1800" dirty="0"/>
              <a:t>Elvestad, potetdyrker </a:t>
            </a:r>
            <a:r>
              <a:rPr lang="nb-NO" sz="1800" dirty="0" smtClean="0"/>
              <a:t>Råde)</a:t>
            </a:r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/>
              <a:t>Are </a:t>
            </a:r>
            <a:r>
              <a:rPr lang="nb-NO" sz="1800" dirty="0"/>
              <a:t>Sætre, </a:t>
            </a:r>
            <a:r>
              <a:rPr lang="nb-NO" sz="1800" dirty="0" smtClean="0"/>
              <a:t>Namnå </a:t>
            </a:r>
            <a:r>
              <a:rPr lang="nb-NO" sz="1400" dirty="0" smtClean="0"/>
              <a:t>(for Kontraktdyrkernes Landslag)</a:t>
            </a:r>
            <a:r>
              <a:rPr lang="nb-NO" sz="1800" dirty="0" smtClean="0"/>
              <a:t>. Vara: Per </a:t>
            </a:r>
            <a:r>
              <a:rPr lang="nb-NO" sz="1800" dirty="0"/>
              <a:t>Harald </a:t>
            </a:r>
            <a:r>
              <a:rPr lang="nb-NO" sz="1800" dirty="0" err="1" smtClean="0"/>
              <a:t>Agerup</a:t>
            </a:r>
            <a:r>
              <a:rPr lang="nb-NO" sz="1800" dirty="0" smtClean="0"/>
              <a:t>. Norges Bondelag</a:t>
            </a:r>
            <a:endParaRPr lang="nb-NO" sz="1800" dirty="0"/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/>
              <a:t>Kjell Erik </a:t>
            </a:r>
            <a:r>
              <a:rPr lang="nb-NO" sz="1800" dirty="0" err="1"/>
              <a:t>Kordal</a:t>
            </a:r>
            <a:r>
              <a:rPr lang="nb-NO" sz="1800" dirty="0"/>
              <a:t>, </a:t>
            </a:r>
            <a:r>
              <a:rPr lang="nb-NO" sz="1800" dirty="0" smtClean="0"/>
              <a:t>Arneberg </a:t>
            </a:r>
            <a:r>
              <a:rPr lang="nb-NO" sz="1400" dirty="0" smtClean="0"/>
              <a:t>(for </a:t>
            </a:r>
            <a:r>
              <a:rPr lang="nb-NO" sz="1400" dirty="0" err="1"/>
              <a:t>Grøntprodusentenes</a:t>
            </a:r>
            <a:r>
              <a:rPr lang="nb-NO" sz="1400" dirty="0"/>
              <a:t> </a:t>
            </a:r>
            <a:r>
              <a:rPr lang="nb-NO" sz="1400" dirty="0" smtClean="0"/>
              <a:t>Samarbeidsråd, GPS).</a:t>
            </a:r>
            <a:r>
              <a:rPr lang="nb-NO" sz="1400" dirty="0"/>
              <a:t> </a:t>
            </a:r>
            <a:r>
              <a:rPr lang="nb-NO" sz="1800" dirty="0" smtClean="0"/>
              <a:t>Vara Olav </a:t>
            </a:r>
            <a:r>
              <a:rPr lang="nb-NO" sz="1800" dirty="0" err="1" smtClean="0"/>
              <a:t>Grundnes</a:t>
            </a:r>
            <a:r>
              <a:rPr lang="nb-NO" sz="1800" dirty="0" smtClean="0"/>
              <a:t>, Målselv. </a:t>
            </a:r>
            <a:endParaRPr lang="nb-NO" sz="1800" dirty="0"/>
          </a:p>
          <a:p>
            <a:pPr marL="0" indent="0" defTabSz="60958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b-NO" sz="1800" u="sng" dirty="0" smtClean="0"/>
              <a:t>Samarbeidspartnere</a:t>
            </a:r>
            <a:r>
              <a:rPr lang="nb-NO" sz="1800" dirty="0" smtClean="0"/>
              <a:t> – kontakt via Nyhetsbrev, Bransjemøte, www.potet.no</a:t>
            </a:r>
          </a:p>
          <a:p>
            <a:pPr marL="0" indent="0" defTabSz="609585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b-NO" sz="1800" dirty="0" smtClean="0"/>
          </a:p>
          <a:p>
            <a:pPr marL="361942" indent="-361942" defTabSz="609585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nb-NO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http://www.potet.no/image.ashx?/media/ring/annonser/bccc3689-adf0-4dea-874a-7223766a197e.jpg&amp;bann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279775"/>
            <a:ext cx="2232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tel 1"/>
          <p:cNvSpPr>
            <a:spLocks noGrp="1"/>
          </p:cNvSpPr>
          <p:nvPr>
            <p:ph type="title"/>
          </p:nvPr>
        </p:nvSpPr>
        <p:spPr>
          <a:xfrm>
            <a:off x="495300" y="34925"/>
            <a:ext cx="7715250" cy="730250"/>
          </a:xfrm>
        </p:spPr>
        <p:txBody>
          <a:bodyPr/>
          <a:lstStyle/>
          <a:p>
            <a:pPr defTabSz="609585" eaLnBrk="1" fontAlgn="auto" hangingPunct="1">
              <a:lnSpc>
                <a:spcPts val="4533"/>
              </a:lnSpc>
              <a:spcAft>
                <a:spcPts val="0"/>
              </a:spcAft>
              <a:defRPr/>
            </a:pPr>
            <a:r>
              <a:rPr lang="nb-NO" altLang="nb-NO" sz="3600" dirty="0" smtClean="0"/>
              <a:t>Finansiering 2016 </a:t>
            </a:r>
            <a:r>
              <a:rPr lang="nb-NO" altLang="nb-NO" sz="2400" dirty="0" smtClean="0"/>
              <a:t>– </a:t>
            </a:r>
            <a:r>
              <a:rPr lang="nb-NO" altLang="nb-NO" sz="2200" dirty="0" smtClean="0"/>
              <a:t>524.000 eksterne midler</a:t>
            </a:r>
          </a:p>
        </p:txBody>
      </p:sp>
      <p:pic>
        <p:nvPicPr>
          <p:cNvPr id="23556" name="Plassholder for innhold 3" descr="http://www.potet.no/image.ashx?/media/ring/annonser/c7af564d-85f9-46ec-a32b-66056a5c933a.jpg&amp;banner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1739900"/>
            <a:ext cx="1403350" cy="409575"/>
          </a:xfrm>
        </p:spPr>
      </p:pic>
      <p:pic>
        <p:nvPicPr>
          <p:cNvPr id="23557" name="Bilde 5" descr="http://www.potet.no/image.ashx?/media/ring/annonser/c26d0650-c7ab-4e20-b499-143b2d7dd934.jpg&amp;bann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751013"/>
            <a:ext cx="1866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Bilde 6" descr="http://www.potet.no/image.ashx?/media/ring/annonser/a8400d88-8b00-48ee-a1ad-ac1f7fa2b62d.jpg&amp;bann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387600"/>
            <a:ext cx="1866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Bilde 7" descr="http://www.potet.no/image.ashx?/media/ring/annonser/5ae01681-a8ab-4e56-8733-5891b8bf1df9.jpg&amp;bann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79575"/>
            <a:ext cx="186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Bilde 8" descr="http://www.potet.no/image.ashx?/media/ring/annonser/f9b06514-221e-4322-881b-ad2224029c24.jpg&amp;bann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324225"/>
            <a:ext cx="1746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Bilde 9" descr="http://www.potet.no/image.ashx?/media/ring/annonser/be3070d3-42b0-442d-9e2a-b28ad2c22ddc.jpg&amp;bann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4173538"/>
            <a:ext cx="186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Bilde 13" descr="http://www.potet.no/image.ashx?/media/ring/annonser/583b42a4-92c5-46e2-8e92-859313c45300.jpg&amp;banner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81463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Bilde 4" descr="NLR_logo_rgb_wordvennli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27088"/>
            <a:ext cx="31654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" descr="http://www.potet.no/image.ashx?/media/ring/annonser/dae717e6-df44-4c43-8803-a88b8d24ffed.jpg&amp;banner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79575"/>
            <a:ext cx="1866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6" descr="http://www.potet.no/image.ashx?/media/ring/annonser/5cf25dfa-7ea9-4ca5-8f88-1822fe2fd30a.jpg&amp;banner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538413"/>
            <a:ext cx="1866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8" descr="http://www.potet.no/image.ashx?/media/ring/annonser/b83db7d1-309a-452b-95c0-d52d0cade2a1.jpg&amp;banner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363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8" descr="http://www.potet.no/image.ashx?/media/ring/annonser/d83e67cb-cc57-4356-bb9f-2a9c5c9e0aa1.jpg&amp;banner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951413"/>
            <a:ext cx="1866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2" descr="http://www.potet.no/image.ashx?/media/ring/annonser/ef6d0a35-8fe2-451d-bcfb-668c5ff30aa4.jpg&amp;banner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1804988"/>
            <a:ext cx="12541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6"/>
          <p:cNvCxnSpPr/>
          <p:nvPr/>
        </p:nvCxnSpPr>
        <p:spPr>
          <a:xfrm>
            <a:off x="395288" y="1562100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 descr="http://www.potet.no/image.ashx?/media/ring/annonser/ff93b91d-cbd2-46cd-99e1-6c58633c27fd.jpg&amp;banner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3263900"/>
            <a:ext cx="186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de 33" descr="http://www.potet.no/image.ashx?/media/ring/annonser/88ed2d43-6ac9-428d-836d-f1cc880ce2dc.jpg&amp;banner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4157663"/>
            <a:ext cx="1473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Bilde 3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94338"/>
            <a:ext cx="23971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8" descr="http://www.potet.no/media/ring/3332/ProPak_logo_1000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140075"/>
            <a:ext cx="8191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" descr="http://www.potet.no/image.ashx?/media/ring/annonser/3c26b282-a3ad-487c-897c-f4aee90c5905.jpg&amp;banner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3216275"/>
            <a:ext cx="933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" descr="http://www.potet.no/media/ring/3332/bayerlogo.gif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4814888"/>
            <a:ext cx="655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10" descr="http://www.potet.no/media/ring/3332/Sunndalspotet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86025"/>
            <a:ext cx="5715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0" descr="http://www.potet.no/image.ashx?/media/ring/annonser/096e9957-a7cb-41da-b1c6-6b5b2c9ea1f4.jpg&amp;banner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706938"/>
            <a:ext cx="1866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36" descr="https://intranett.nibio.no/stotte/Kommunikasjon/grafiskprofil/Logoer%20PNGformat/NIBIO_logo_UTEKST_HORISONTAL_SORT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785813"/>
            <a:ext cx="16700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Bilde 1" descr="cid:image002.png@01D0DA69.E609FD60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305050"/>
            <a:ext cx="13636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4" descr="http://www.potet.no/image.ashx?/media/ring/annonser/7550daa2-3d20-4751-ac5b-9d33308c7cfd.jpg&amp;banner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374900"/>
            <a:ext cx="9874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38" descr="4ac4bb04-6d20-4fd6-8d95-892bcfd13776@bioforsk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374900"/>
            <a:ext cx="1152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Bilde 2" descr="image002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962525"/>
            <a:ext cx="12350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40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2405063"/>
            <a:ext cx="14398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4" name="Bilde 3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211638"/>
            <a:ext cx="1658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10" descr="http://www.potet.no/image.ashx?/media/ring/annonser/92df3b33-f35d-4d64-810a-b4d5e0ffb7d4.jpg&amp;banner">
            <a:hlinkClick r:id="rId49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827588"/>
            <a:ext cx="1866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Bilde 4" descr="http://www.potet.no/image.ashx?/media/ring/annonser/cac9500f-0055-418a-832a-6eec73d91ed1.jpg&amp;banner">
            <a:hlinkClick r:id="rId51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157663"/>
            <a:ext cx="1866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95288" y="6381750"/>
            <a:ext cx="79216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489825" cy="490537"/>
          </a:xfrm>
        </p:spPr>
        <p:txBody>
          <a:bodyPr>
            <a:normAutofit fontScale="90000"/>
          </a:bodyPr>
          <a:lstStyle/>
          <a:p>
            <a:pPr defTabSz="609585" eaLnBrk="1" fontAlgn="auto" hangingPunct="1">
              <a:lnSpc>
                <a:spcPts val="4533"/>
              </a:lnSpc>
              <a:spcAft>
                <a:spcPts val="0"/>
              </a:spcAft>
              <a:defRPr/>
            </a:pPr>
            <a:r>
              <a:rPr lang="nb-NO" sz="3733" dirty="0" smtClean="0"/>
              <a:t>Arbeidsplan/aktiviteter 2016-2017</a:t>
            </a:r>
          </a:p>
        </p:txBody>
      </p:sp>
      <p:sp>
        <p:nvSpPr>
          <p:cNvPr id="24579" name="Plassholder for innhold 2"/>
          <p:cNvSpPr txBox="1">
            <a:spLocks/>
          </p:cNvSpPr>
          <p:nvPr/>
        </p:nvSpPr>
        <p:spPr bwMode="auto">
          <a:xfrm>
            <a:off x="107950" y="620713"/>
            <a:ext cx="9031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Font typeface="Lucida Grande"/>
              <a:buChar char="–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800"/>
              </a:spcBef>
              <a:buFont typeface="Arial Bold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Møter:      	Styringsgruppa, ca 4 møter, delvis på telefon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			Bransjemøte i januar 2016, 2018 osv (år uten «Potet xx»)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Administrativt: 	Kontakt med Landbruksdirektoratet og øvrige samarbeidspartnere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                           	Høringsinstans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                           	Fange opp nye oppgaver, inkl forskning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                           	Administrere åpen e-postadresse </a:t>
            </a:r>
            <a:r>
              <a:rPr lang="nb-NO" altLang="nb-NO" sz="1800">
                <a:hlinkClick r:id="rId3"/>
              </a:rPr>
              <a:t>fagforum@potet.no</a:t>
            </a:r>
            <a:r>
              <a:rPr lang="nb-NO" altLang="nb-NO" sz="1800"/>
              <a:t>. Besvare fagspørsmål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Årlige oppgaver: 	Organisere tilbud om virustest for egenoppformerte settepoteter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                              	Utarbeide statistikk for skader og sjukdommer på norske poteter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			Arrangementskalender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Utadrettet aktivitet: Nyhetsbrev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			</a:t>
            </a:r>
            <a:r>
              <a:rPr lang="nb-NO" altLang="nb-NO" sz="1800">
                <a:hlinkClick r:id="rId4"/>
              </a:rPr>
              <a:t>www.potet.no</a:t>
            </a:r>
            <a:r>
              <a:rPr lang="nb-NO" altLang="nb-NO" sz="1800"/>
              <a:t>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Annet:		Bransjestandard for PCN, - arbeidet avsluttet – muligens oppfølging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			Samarbeid med Opplysningskontoret for frukt og grønt (OFG)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			Settepotetkvalitet – følge opp utredningsarbeidet fra 2015-16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			Potato Scandinavia 17.-18. aug 2017? (kontaktperson Are Sætre)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nb-NO" altLang="nb-NO" sz="1800"/>
              <a:t>			Svartsøtvier?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908050"/>
            <a:ext cx="260667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b-NO" sz="1400" dirty="0">
                <a:latin typeface="Arial" charset="0"/>
              </a:rPr>
              <a:t>Kontinuerlig utvikling og forbedring av siden </a:t>
            </a:r>
          </a:p>
          <a:p>
            <a:pPr eaLnBrk="1" hangingPunct="1">
              <a:defRPr/>
            </a:pPr>
            <a:r>
              <a:rPr lang="nb-NO" sz="1400" dirty="0">
                <a:latin typeface="Arial" charset="0"/>
                <a:hlinkClick r:id="rId2"/>
              </a:rPr>
              <a:t>www.potet.no</a:t>
            </a:r>
            <a:r>
              <a:rPr lang="nb-NO" sz="1400" dirty="0">
                <a:latin typeface="Arial" charset="0"/>
              </a:rPr>
              <a:t>. </a:t>
            </a:r>
          </a:p>
          <a:p>
            <a:pPr lvl="1" eaLnBrk="1" hangingPunct="1">
              <a:defRPr/>
            </a:pPr>
            <a:endParaRPr lang="nb-NO" sz="1400" dirty="0">
              <a:latin typeface="Arial" charset="0"/>
            </a:endParaRPr>
          </a:p>
          <a:p>
            <a:pPr eaLnBrk="1" hangingPunct="1">
              <a:defRPr/>
            </a:pPr>
            <a:r>
              <a:rPr lang="nb-NO" sz="1400" dirty="0">
                <a:latin typeface="Arial" charset="0"/>
              </a:rPr>
              <a:t>Siste år: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sz="1400" dirty="0">
                <a:latin typeface="Arial" charset="0"/>
              </a:rPr>
              <a:t>Nytt «mobilvennlig» oppsett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sz="1400" dirty="0">
                <a:latin typeface="Arial" charset="0"/>
              </a:rPr>
              <a:t>Omorganisert info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sz="1400" dirty="0">
                <a:latin typeface="Arial" charset="0"/>
              </a:rPr>
              <a:t>Nytt: Nedlastinger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sz="1400" dirty="0">
                <a:latin typeface="Arial" charset="0"/>
              </a:rPr>
              <a:t>Oppgradert: Sortsinformasjon , Prosjekt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sz="1400" dirty="0">
                <a:latin typeface="Arial" charset="0"/>
              </a:rPr>
              <a:t>Potetinfo – midlertidig ute for redigering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nb-NO" sz="1400" dirty="0">
                <a:latin typeface="Arial" charset="0"/>
              </a:rPr>
              <a:t>Plass til annonser nederst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0"/>
            <a:ext cx="6570662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789363"/>
            <a:ext cx="62865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792162"/>
          </a:xfrm>
        </p:spPr>
        <p:txBody>
          <a:bodyPr/>
          <a:lstStyle/>
          <a:p>
            <a:pPr defTabSz="609585" eaLnBrk="1" fontAlgn="auto" hangingPunct="1">
              <a:lnSpc>
                <a:spcPts val="4533"/>
              </a:lnSpc>
              <a:spcAft>
                <a:spcPts val="0"/>
              </a:spcAft>
              <a:defRPr/>
            </a:pPr>
            <a:r>
              <a:rPr lang="nb-NO" altLang="nb-NO" sz="3733" dirty="0" smtClean="0"/>
              <a:t>Aktuelle problemstillinger framover?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4294967295"/>
          </p:nvPr>
        </p:nvSpPr>
        <p:spPr>
          <a:xfrm>
            <a:off x="792163" y="1125538"/>
            <a:ext cx="8351837" cy="4308475"/>
          </a:xfrm>
        </p:spPr>
        <p:txBody>
          <a:bodyPr rtlCol="0">
            <a:noAutofit/>
          </a:bodyPr>
          <a:lstStyle/>
          <a:p>
            <a:pPr marL="0" indent="0" eaLnBrk="1" hangingPunct="1">
              <a:buFont typeface="Lucida Grande"/>
              <a:buNone/>
              <a:defRPr/>
            </a:pPr>
            <a:r>
              <a:rPr lang="nb-NO" sz="2000" u="sng" dirty="0" smtClean="0"/>
              <a:t>Rekrutteringstiltak</a:t>
            </a:r>
            <a:r>
              <a:rPr lang="nb-NO" sz="2000" u="sng" dirty="0"/>
              <a:t>?</a:t>
            </a:r>
          </a:p>
          <a:p>
            <a:pPr lvl="1">
              <a:spcBef>
                <a:spcPts val="0"/>
              </a:spcBef>
              <a:defRPr/>
            </a:pPr>
            <a:r>
              <a:rPr lang="nb-NO" altLang="nb-NO" sz="2000" dirty="0" err="1" smtClean="0"/>
              <a:t>Grofondet</a:t>
            </a:r>
            <a:r>
              <a:rPr lang="nb-NO" altLang="nb-NO" sz="2000" dirty="0" smtClean="0"/>
              <a:t> -  kompetansebygging?</a:t>
            </a:r>
          </a:p>
          <a:p>
            <a:pPr lvl="1">
              <a:spcBef>
                <a:spcPts val="0"/>
              </a:spcBef>
              <a:defRPr/>
            </a:pPr>
            <a:r>
              <a:rPr lang="nb-NO" altLang="nb-NO" sz="2000" dirty="0" smtClean="0"/>
              <a:t>Tema til masteroppgaver, </a:t>
            </a:r>
            <a:r>
              <a:rPr lang="nb-NO" altLang="nb-NO" sz="2000" dirty="0" err="1" smtClean="0"/>
              <a:t>evt</a:t>
            </a:r>
            <a:r>
              <a:rPr lang="nb-NO" altLang="nb-NO" sz="2000" dirty="0" smtClean="0"/>
              <a:t> en del av et større prosjekt?</a:t>
            </a:r>
          </a:p>
          <a:p>
            <a:pPr lvl="1">
              <a:spcBef>
                <a:spcPts val="0"/>
              </a:spcBef>
              <a:defRPr/>
            </a:pPr>
            <a:r>
              <a:rPr lang="nb-NO" altLang="nb-NO" sz="2000" dirty="0" smtClean="0"/>
              <a:t>Student-/elevbesøk?</a:t>
            </a:r>
          </a:p>
          <a:p>
            <a:pPr lvl="1">
              <a:spcBef>
                <a:spcPts val="0"/>
              </a:spcBef>
              <a:defRPr/>
            </a:pPr>
            <a:r>
              <a:rPr lang="nb-NO" altLang="nb-NO" sz="2000" dirty="0" smtClean="0"/>
              <a:t>Kunnskaps-/utdanningsmesser?</a:t>
            </a:r>
          </a:p>
          <a:p>
            <a:pPr lvl="1">
              <a:spcBef>
                <a:spcPts val="0"/>
              </a:spcBef>
              <a:defRPr/>
            </a:pPr>
            <a:r>
              <a:rPr lang="nb-NO" altLang="nb-NO" sz="2000" dirty="0" err="1" smtClean="0"/>
              <a:t>Traineeopplegg</a:t>
            </a:r>
            <a:r>
              <a:rPr lang="nb-NO" altLang="nb-NO" sz="2000" dirty="0" smtClean="0"/>
              <a:t> i ulike bedrifter</a:t>
            </a:r>
          </a:p>
          <a:p>
            <a:pPr lvl="1">
              <a:spcBef>
                <a:spcPts val="0"/>
              </a:spcBef>
              <a:defRPr/>
            </a:pPr>
            <a:r>
              <a:rPr lang="nb-NO" altLang="nb-NO" sz="2000" dirty="0" smtClean="0"/>
              <a:t>Annet?</a:t>
            </a:r>
          </a:p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nb-NO" sz="2000" u="sng" dirty="0" smtClean="0"/>
              <a:t>Prosjektideer?</a:t>
            </a:r>
          </a:p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nb-NO" sz="2000" u="sng" dirty="0"/>
          </a:p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nb-NO" sz="2000" u="sng" dirty="0" smtClean="0"/>
          </a:p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nb-NO" sz="2000" u="sng" dirty="0"/>
          </a:p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nb-NO" sz="2000" u="sng" dirty="0" smtClean="0"/>
          </a:p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nb-NO" sz="2000" u="sng" dirty="0" smtClean="0"/>
              <a:t>Oppfølging </a:t>
            </a:r>
            <a:r>
              <a:rPr lang="nb-NO" sz="2000" u="sng" dirty="0"/>
              <a:t>av tema settepotetkvalitet?</a:t>
            </a:r>
          </a:p>
          <a:p>
            <a:pPr marL="0" indent="0" eaLnBrk="1" hangingPunct="1">
              <a:buFont typeface="Lucida Grande"/>
              <a:buNone/>
              <a:defRPr/>
            </a:pPr>
            <a:endParaRPr lang="nb-NO" sz="2000" u="sng" dirty="0"/>
          </a:p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nb-NO" sz="1200" dirty="0"/>
          </a:p>
          <a:p>
            <a:pPr marL="361942" indent="-361942" defTabSz="609585" eaLnBrk="1" fontAlgn="auto" hangingPunct="1">
              <a:spcAft>
                <a:spcPts val="0"/>
              </a:spcAft>
              <a:defRPr/>
            </a:pPr>
            <a:endParaRPr lang="nb-NO" sz="1800" dirty="0"/>
          </a:p>
          <a:p>
            <a:pPr marL="361942" indent="-361942" defTabSz="609585" eaLnBrk="1" fontAlgn="auto" hangingPunct="1">
              <a:spcAft>
                <a:spcPts val="0"/>
              </a:spcAft>
              <a:defRPr/>
            </a:pPr>
            <a:endParaRPr lang="nb-NO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792162"/>
          </a:xfrm>
        </p:spPr>
        <p:txBody>
          <a:bodyPr/>
          <a:lstStyle/>
          <a:p>
            <a:pPr defTabSz="609585" eaLnBrk="1" fontAlgn="auto" hangingPunct="1">
              <a:lnSpc>
                <a:spcPts val="4533"/>
              </a:lnSpc>
              <a:spcAft>
                <a:spcPts val="0"/>
              </a:spcAft>
              <a:defRPr/>
            </a:pPr>
            <a:r>
              <a:rPr lang="nb-NO" altLang="nb-NO" sz="3733" dirty="0" smtClean="0"/>
              <a:t>Aktuelle problemstillinger framover?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4294967295"/>
          </p:nvPr>
        </p:nvSpPr>
        <p:spPr>
          <a:xfrm>
            <a:off x="792163" y="1125538"/>
            <a:ext cx="8351837" cy="4308475"/>
          </a:xfrm>
        </p:spPr>
        <p:txBody>
          <a:bodyPr rtlCol="0">
            <a:noAutofit/>
          </a:bodyPr>
          <a:lstStyle/>
          <a:p>
            <a:pPr marL="0" indent="0" defTabSz="609585"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nb-NO" sz="2800" u="sng" dirty="0" smtClean="0"/>
              <a:t>Oppfølging </a:t>
            </a:r>
            <a:r>
              <a:rPr lang="nb-NO" sz="2800" u="sng" dirty="0"/>
              <a:t>av tema </a:t>
            </a:r>
            <a:r>
              <a:rPr lang="nb-NO" sz="2800" u="sng" dirty="0" smtClean="0"/>
              <a:t>settepotetkvalitet</a:t>
            </a:r>
            <a:endParaRPr lang="nb-NO" sz="2800" u="sng" dirty="0"/>
          </a:p>
          <a:p>
            <a:pPr marL="0" indent="0" defTabSz="609585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nb-NO" sz="2400" dirty="0" smtClean="0"/>
              <a:t>Kursopplegg ? </a:t>
            </a:r>
            <a:r>
              <a:rPr lang="nb-NO" sz="2400" dirty="0"/>
              <a:t>(1-2 </a:t>
            </a:r>
            <a:r>
              <a:rPr lang="nb-NO" sz="2400" dirty="0" smtClean="0"/>
              <a:t>dg)</a:t>
            </a:r>
          </a:p>
          <a:p>
            <a:pPr marL="0" indent="0">
              <a:spcAft>
                <a:spcPts val="600"/>
              </a:spcAft>
              <a:buFont typeface="Lucida Grande"/>
              <a:buNone/>
              <a:defRPr/>
            </a:pPr>
            <a:r>
              <a:rPr lang="nb-NO" sz="2400" dirty="0" smtClean="0"/>
              <a:t>Samle dyrkningsveiledere for settepotetproduksjon på </a:t>
            </a:r>
            <a:r>
              <a:rPr lang="nb-NO" sz="2400" dirty="0" smtClean="0">
                <a:hlinkClick r:id="rId3"/>
              </a:rPr>
              <a:t>www.potet.no</a:t>
            </a:r>
            <a:r>
              <a:rPr lang="nb-NO" sz="2400" dirty="0" smtClean="0"/>
              <a:t> (generell + noen spesielle) ?</a:t>
            </a:r>
          </a:p>
          <a:p>
            <a:pPr marL="0" indent="0">
              <a:spcAft>
                <a:spcPts val="600"/>
              </a:spcAft>
              <a:buFont typeface="Lucida Grande"/>
              <a:buNone/>
              <a:defRPr/>
            </a:pPr>
            <a:r>
              <a:rPr lang="nb-NO" sz="2400" dirty="0" smtClean="0"/>
              <a:t>Evaluering </a:t>
            </a:r>
            <a:r>
              <a:rPr lang="nb-NO" sz="2400" dirty="0"/>
              <a:t>av tiltak omkring oppformeringshastighet?</a:t>
            </a:r>
          </a:p>
          <a:p>
            <a:pPr marL="0" indent="0">
              <a:spcAft>
                <a:spcPts val="600"/>
              </a:spcAft>
              <a:buFont typeface="Lucida Grande"/>
              <a:buNone/>
              <a:defRPr/>
            </a:pPr>
            <a:r>
              <a:rPr lang="nb-NO" sz="2400" dirty="0" smtClean="0"/>
              <a:t>Samle </a:t>
            </a:r>
            <a:r>
              <a:rPr lang="nb-NO" sz="2400" dirty="0"/>
              <a:t>og formidle kunnskap om andre fagtemaer; </a:t>
            </a:r>
            <a:r>
              <a:rPr lang="nb-NO" sz="2400" dirty="0">
                <a:hlinkClick r:id="rId3"/>
              </a:rPr>
              <a:t>www.potet.no</a:t>
            </a:r>
            <a:r>
              <a:rPr lang="nb-NO" sz="2400" dirty="0"/>
              <a:t>, møter, fagtidsskrifter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Renhold?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Lagring og lagringsteknikk?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Kost/nytte av ulike feltgenerasjoner settepotet?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Initiere flere demoforsøk -  </a:t>
            </a:r>
            <a:r>
              <a:rPr lang="nb-NO" dirty="0"/>
              <a:t>virus i forskjellige </a:t>
            </a:r>
            <a:r>
              <a:rPr lang="nb-NO" dirty="0" smtClean="0"/>
              <a:t>sorter?</a:t>
            </a:r>
            <a:endParaRPr lang="nb-NO" dirty="0"/>
          </a:p>
          <a:p>
            <a:pPr marL="361942" indent="-361942" defTabSz="609585" eaLnBrk="1" fontAlgn="auto" hangingPunct="1">
              <a:spcAft>
                <a:spcPts val="0"/>
              </a:spcAft>
              <a:defRPr/>
            </a:pPr>
            <a:endParaRPr lang="nb-NO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http://www.potet.no/image.ashx?/media/ring/annonser/bccc3689-adf0-4dea-874a-7223766a197e.jpg&amp;bann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279775"/>
            <a:ext cx="2232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lassholder for innhold 3" descr="http://www.potet.no/image.ashx?/media/ring/annonser/c7af564d-85f9-46ec-a32b-66056a5c933a.jpg&amp;banner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1739900"/>
            <a:ext cx="1403350" cy="409575"/>
          </a:xfrm>
        </p:spPr>
      </p:pic>
      <p:pic>
        <p:nvPicPr>
          <p:cNvPr id="28676" name="Bilde 5" descr="http://www.potet.no/image.ashx?/media/ring/annonser/c26d0650-c7ab-4e20-b499-143b2d7dd934.jpg&amp;bann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751013"/>
            <a:ext cx="1866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Bilde 6" descr="http://www.potet.no/image.ashx?/media/ring/annonser/a8400d88-8b00-48ee-a1ad-ac1f7fa2b62d.jpg&amp;bann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387600"/>
            <a:ext cx="1866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Bilde 7" descr="http://www.potet.no/image.ashx?/media/ring/annonser/5ae01681-a8ab-4e56-8733-5891b8bf1df9.jpg&amp;bann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79575"/>
            <a:ext cx="186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Bilde 8" descr="http://www.potet.no/image.ashx?/media/ring/annonser/f9b06514-221e-4322-881b-ad2224029c24.jpg&amp;banner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324225"/>
            <a:ext cx="1746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Bilde 9" descr="http://www.potet.no/image.ashx?/media/ring/annonser/be3070d3-42b0-442d-9e2a-b28ad2c22ddc.jpg&amp;banne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4173538"/>
            <a:ext cx="186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Bilde 13" descr="http://www.potet.no/image.ashx?/media/ring/annonser/583b42a4-92c5-46e2-8e92-859313c45300.jpg&amp;banner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81463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" descr="http://www.potet.no/image.ashx?/media/ring/annonser/dae717e6-df44-4c43-8803-a88b8d24ffed.jpg&amp;banner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679575"/>
            <a:ext cx="1866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6" descr="http://www.potet.no/image.ashx?/media/ring/annonser/5cf25dfa-7ea9-4ca5-8f88-1822fe2fd30a.jpg&amp;banner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538413"/>
            <a:ext cx="1866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8" descr="http://www.potet.no/image.ashx?/media/ring/annonser/b83db7d1-309a-452b-95c0-d52d0cade2a1.jpg&amp;banner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363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8" descr="http://www.potet.no/image.ashx?/media/ring/annonser/d83e67cb-cc57-4356-bb9f-2a9c5c9e0aa1.jpg&amp;banner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951413"/>
            <a:ext cx="1866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2" descr="http://www.potet.no/image.ashx?/media/ring/annonser/ef6d0a35-8fe2-451d-bcfb-668c5ff30aa4.jpg&amp;banner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1804988"/>
            <a:ext cx="12541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6"/>
          <p:cNvCxnSpPr/>
          <p:nvPr/>
        </p:nvCxnSpPr>
        <p:spPr>
          <a:xfrm>
            <a:off x="395288" y="1562100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 descr="http://www.potet.no/image.ashx?/media/ring/annonser/ff93b91d-cbd2-46cd-99e1-6c58633c27fd.jpg&amp;banner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3263900"/>
            <a:ext cx="186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de 33" descr="http://www.potet.no/image.ashx?/media/ring/annonser/88ed2d43-6ac9-428d-836d-f1cc880ce2dc.jpg&amp;banner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4157663"/>
            <a:ext cx="1473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Bild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94338"/>
            <a:ext cx="23971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8" descr="http://www.potet.no/media/ring/3332/ProPak_logo_1000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140075"/>
            <a:ext cx="8191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" descr="http://www.potet.no/image.ashx?/media/ring/annonser/3c26b282-a3ad-487c-897c-f4aee90c5905.jpg&amp;banner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3216275"/>
            <a:ext cx="933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" descr="http://www.potet.no/media/ring/3332/bayerlogo.gif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4814888"/>
            <a:ext cx="655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10" descr="http://www.potet.no/media/ring/3332/Sunndalspotet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86025"/>
            <a:ext cx="5715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0" descr="http://www.potet.no/image.ashx?/media/ring/annonser/096e9957-a7cb-41da-b1c6-6b5b2c9ea1f4.jpg&amp;banner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706938"/>
            <a:ext cx="1866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Bilde 1" descr="cid:image002.png@01D0DA69.E609FD6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305050"/>
            <a:ext cx="13636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4" descr="http://www.potet.no/image.ashx?/media/ring/annonser/7550daa2-3d20-4751-ac5b-9d33308c7cfd.jpg&amp;banner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374900"/>
            <a:ext cx="9874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38" descr="4ac4bb04-6d20-4fd6-8d95-892bcfd13776@bioforsk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374900"/>
            <a:ext cx="1152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Bilde 2" descr="image00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962525"/>
            <a:ext cx="12350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40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2405063"/>
            <a:ext cx="14398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01" name="Bilde 3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211638"/>
            <a:ext cx="1658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10" descr="http://www.potet.no/image.ashx?/media/ring/annonser/92df3b33-f35d-4d64-810a-b4d5e0ffb7d4.jpg&amp;banner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827588"/>
            <a:ext cx="1866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Bilde 4" descr="http://www.potet.no/image.ashx?/media/ring/annonser/cac9500f-0055-418a-832a-6eec73d91ed1.jpg&amp;banner">
            <a:hlinkClick r:id="rId49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157663"/>
            <a:ext cx="1866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tel 1"/>
          <p:cNvSpPr>
            <a:spLocks noGrp="1"/>
          </p:cNvSpPr>
          <p:nvPr>
            <p:ph type="title"/>
          </p:nvPr>
        </p:nvSpPr>
        <p:spPr>
          <a:xfrm>
            <a:off x="508000" y="188913"/>
            <a:ext cx="8229600" cy="1023937"/>
          </a:xfrm>
        </p:spPr>
        <p:txBody>
          <a:bodyPr>
            <a:normAutofit fontScale="90000"/>
          </a:bodyPr>
          <a:lstStyle/>
          <a:p>
            <a:pPr defTabSz="609585" eaLnBrk="1" fontAlgn="auto" hangingPunct="1">
              <a:lnSpc>
                <a:spcPts val="4533"/>
              </a:lnSpc>
              <a:spcAft>
                <a:spcPts val="0"/>
              </a:spcAft>
              <a:defRPr/>
            </a:pPr>
            <a:r>
              <a:rPr lang="nb-NO" altLang="nb-NO" sz="3600" dirty="0"/>
              <a:t>Takk til våre samarbeidspartnere i bransjen </a:t>
            </a:r>
            <a:br>
              <a:rPr lang="nb-NO" altLang="nb-NO" sz="3600" dirty="0"/>
            </a:br>
            <a:r>
              <a:rPr lang="nb-NO" altLang="nb-NO" sz="3600" dirty="0"/>
              <a:t>- </a:t>
            </a:r>
            <a:r>
              <a:rPr lang="nb-NO" altLang="nb-NO" sz="3200" dirty="0"/>
              <a:t>vi håper på fortsatt godt samarbeid framover!</a:t>
            </a:r>
            <a:endParaRPr lang="nb-NO" altLang="nb-NO" sz="2200" dirty="0" smtClean="0"/>
          </a:p>
        </p:txBody>
      </p:sp>
      <p:pic>
        <p:nvPicPr>
          <p:cNvPr id="28705" name="Bilde 4" descr="NLR_logo_rgb_wordvennli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6381750"/>
            <a:ext cx="2159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BIOmal_norsk">
  <a:themeElements>
    <a:clrScheme name="Custom 191">
      <a:dk1>
        <a:sysClr val="windowText" lastClr="000000"/>
      </a:dk1>
      <a:lt1>
        <a:sysClr val="window" lastClr="FFFFFF"/>
      </a:lt1>
      <a:dk2>
        <a:srgbClr val="06463C"/>
      </a:dk2>
      <a:lt2>
        <a:srgbClr val="B9DBB6"/>
      </a:lt2>
      <a:accent1>
        <a:srgbClr val="457C74"/>
      </a:accent1>
      <a:accent2>
        <a:srgbClr val="B7C007"/>
      </a:accent2>
      <a:accent3>
        <a:srgbClr val="69B672"/>
      </a:accent3>
      <a:accent4>
        <a:srgbClr val="FFCE09"/>
      </a:accent4>
      <a:accent5>
        <a:srgbClr val="E94E0F"/>
      </a:accent5>
      <a:accent6>
        <a:srgbClr val="128C2F"/>
      </a:accent6>
      <a:hlink>
        <a:srgbClr val="016B5D"/>
      </a:hlink>
      <a:folHlink>
        <a:srgbClr val="128C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IBIO_4 3" id="{6950F40E-BD96-8941-8012-1EC825F3D864}" vid="{47DDD418-1784-4D4F-BF60-F19BE6C7CC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2305</TotalTime>
  <Words>291</Words>
  <Application>Microsoft Office PowerPoint</Application>
  <PresentationFormat>Skjermfremvisning (4:3)</PresentationFormat>
  <Paragraphs>93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Arial Bold</vt:lpstr>
      <vt:lpstr>Georgia</vt:lpstr>
      <vt:lpstr>Trebuchet MS</vt:lpstr>
      <vt:lpstr>NIBIOmal_norsk</vt:lpstr>
      <vt:lpstr>Oppdatering om arbeidet i Fagforum Potet Eldrid Lein Molteberg</vt:lpstr>
      <vt:lpstr>Organisering</vt:lpstr>
      <vt:lpstr>Finansiering 2016 – 524.000 eksterne midler</vt:lpstr>
      <vt:lpstr>Arbeidsplan/aktiviteter 2016-2017</vt:lpstr>
      <vt:lpstr>PowerPoint-presentasjon</vt:lpstr>
      <vt:lpstr>Aktuelle problemstillinger framover?</vt:lpstr>
      <vt:lpstr>Aktuelle problemstillinger framover?</vt:lpstr>
      <vt:lpstr>Takk til våre samarbeidspartnere i bransjen  - vi håper på fortsatt godt samarbeid framover!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apeelm</dc:creator>
  <cp:lastModifiedBy>Eldrid Lein Molteberg</cp:lastModifiedBy>
  <cp:revision>108</cp:revision>
  <dcterms:created xsi:type="dcterms:W3CDTF">2010-10-25T07:57:46Z</dcterms:created>
  <dcterms:modified xsi:type="dcterms:W3CDTF">2017-01-18T07:18:27Z</dcterms:modified>
</cp:coreProperties>
</file>